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14" r:id="rId18"/>
    <p:sldId id="315" r:id="rId19"/>
    <p:sldId id="316"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6858000" type="screen4x3"/>
  <p:notesSz cx="6858000" cy="9144000"/>
  <p:embeddedFontLst>
    <p:embeddedFont>
      <p:font typeface="Open Sans"/>
      <p:regular r:id="rId60"/>
      <p:bold r:id="rId61"/>
      <p:italic r:id="rId62"/>
      <p:boldItalic r:id="rId63"/>
    </p:embeddedFont>
    <p:embeddedFont>
      <p:font typeface="Calibri" panose="020F0502020204030204" pitchFamily="34" charset="0"/>
      <p:regular r:id="rId64"/>
      <p:bold r:id="rId65"/>
      <p:italic r:id="rId66"/>
      <p:boldItalic r:id="rId67"/>
    </p:embeddedFont>
  </p:embeddedFontLst>
  <p:custDataLst>
    <p:tags r:id="rId6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39" autoAdjust="0"/>
    <p:restoredTop sz="84070" autoAdjust="0"/>
  </p:normalViewPr>
  <p:slideViewPr>
    <p:cSldViewPr snapToGrid="0">
      <p:cViewPr varScale="1">
        <p:scale>
          <a:sx n="74" d="100"/>
          <a:sy n="74" d="100"/>
        </p:scale>
        <p:origin x="1157" y="58"/>
      </p:cViewPr>
      <p:guideLst/>
    </p:cSldViewPr>
  </p:slideViewPr>
  <p:outlineViewPr>
    <p:cViewPr>
      <p:scale>
        <a:sx n="33" d="100"/>
        <a:sy n="33" d="100"/>
      </p:scale>
      <p:origin x="0" y="-44700"/>
    </p:cViewPr>
  </p:outlineViewPr>
  <p:notesTextViewPr>
    <p:cViewPr>
      <p:scale>
        <a:sx n="1" d="1"/>
        <a:sy n="1" d="1"/>
      </p:scale>
      <p:origin x="0" y="0"/>
    </p:cViewPr>
  </p:notesTextViewPr>
  <p:notesViewPr>
    <p:cSldViewPr snapToGrid="0">
      <p:cViewPr varScale="1">
        <p:scale>
          <a:sx n="56" d="100"/>
          <a:sy n="56"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31469" y="77152"/>
            <a:ext cx="6320790" cy="474059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4" name="Shape 4"/>
          <p:cNvSpPr txBox="1">
            <a:spLocks noGrp="1"/>
          </p:cNvSpPr>
          <p:nvPr>
            <p:ph type="body" idx="1"/>
          </p:nvPr>
        </p:nvSpPr>
        <p:spPr>
          <a:xfrm>
            <a:off x="331469" y="5086350"/>
            <a:ext cx="6320790" cy="359886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txBox="1">
            <a:spLocks noGrp="1"/>
          </p:cNvSpPr>
          <p:nvPr>
            <p:ph type="sldNum" idx="12"/>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1969220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oceanservice.noaa.gov/exit.php?url=http://images.ulib.csuohio.edu/cdm/singleitem/collection/press/id/605/rec/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coast.noaa.gov/digitalcoast/training/resources/czma-101.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These slides provide an overview of the Coastal Zone Management Act, federal legislation often referred to as the CZMA</a:t>
            </a:r>
            <a:r>
              <a:rPr lang="en-US" sz="1400" i="0" u="none" strike="noStrike" cap="none" dirty="0" smtClean="0">
                <a:solidFill>
                  <a:schemeClr val="dk1"/>
                </a:solidFill>
                <a:latin typeface="Calibri"/>
                <a:ea typeface="Calibri"/>
                <a:cs typeface="Calibri"/>
                <a:sym typeface="Calibri"/>
              </a:rPr>
              <a:t>.</a:t>
            </a:r>
            <a:endParaRPr lang="en-US" sz="140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0815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434975" y="153988"/>
            <a:ext cx="5280025" cy="39608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20" name="Shape 220"/>
          <p:cNvSpPr txBox="1">
            <a:spLocks noGrp="1"/>
          </p:cNvSpPr>
          <p:nvPr>
            <p:ph type="body" idx="1"/>
          </p:nvPr>
        </p:nvSpPr>
        <p:spPr>
          <a:xfrm>
            <a:off x="274319" y="4343400"/>
            <a:ext cx="637793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To understand the Coastal Zone Management Act, it is helpful to understand what the coasts were experiencing </a:t>
            </a:r>
            <a:r>
              <a:rPr lang="en-US" sz="1400" dirty="0">
                <a:latin typeface="Calibri"/>
                <a:ea typeface="Calibri"/>
                <a:cs typeface="Calibri"/>
                <a:sym typeface="Calibri"/>
              </a:rPr>
              <a:t>back then</a:t>
            </a:r>
            <a:r>
              <a:rPr lang="en-US" sz="1400" i="0" u="none" strike="noStrike" cap="none" dirty="0">
                <a:solidFill>
                  <a:schemeClr val="dk1"/>
                </a:solidFill>
                <a:latin typeface="Calibri"/>
                <a:ea typeface="Calibri"/>
                <a:cs typeface="Calibri"/>
                <a:sym typeface="Calibri"/>
              </a:rPr>
              <a:t>.  In the late 1960s, </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The coast was under pressure from population growth and economic development. </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There were increasing and competing demands for using coastal lands and waters. </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Competing uses included industry, commerce, residential development, recreation, extraction of mineral resources and fossil fuels, transportation and navigation, waste disposal, and commercial fishing. </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These uses were affecting the marine resources, wildlife, and coastal and estuarine ecosystems.  There were challenges balancing the conflicts arising because of the competing demands.</a:t>
            </a:r>
          </a:p>
          <a:p>
            <a:pPr marL="0" marR="0" lvl="0" indent="0" algn="l" rtl="0">
              <a:lnSpc>
                <a:spcPct val="115000"/>
              </a:lnSpc>
              <a:spcBef>
                <a:spcPts val="0"/>
              </a:spcBef>
              <a:spcAft>
                <a:spcPts val="0"/>
              </a:spcAft>
              <a:buClr>
                <a:schemeClr val="dk1"/>
              </a:buClr>
              <a:buSzPct val="25000"/>
              <a:buFont typeface="Arial"/>
              <a:buNone/>
            </a:pPr>
            <a:endParaRPr sz="140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Congress recognized the importance of the coast and the need to address these challenges.</a:t>
            </a:r>
          </a:p>
          <a:p>
            <a:pPr marL="0" marR="0" lvl="0" indent="0" algn="l" rtl="0">
              <a:lnSpc>
                <a:spcPct val="115000"/>
              </a:lnSpc>
              <a:spcBef>
                <a:spcPts val="0"/>
              </a:spcBef>
              <a:spcAft>
                <a:spcPts val="0"/>
              </a:spcAft>
              <a:buClr>
                <a:schemeClr val="dk1"/>
              </a:buClr>
              <a:buSzPct val="25000"/>
              <a:buFont typeface="Arial"/>
              <a:buNone/>
            </a:pPr>
            <a:endParaRPr sz="1200" b="1" i="0" u="none" strike="noStrike" cap="none" dirty="0">
              <a:solidFill>
                <a:srgbClr val="333333"/>
              </a:solidFill>
              <a:highlight>
                <a:srgbClr val="FFFFFF"/>
              </a:highlight>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Arial"/>
              <a:buNone/>
            </a:pPr>
            <a:endParaRPr sz="1200" b="1" i="0" u="none" strike="noStrike" cap="none" dirty="0">
              <a:solidFill>
                <a:srgbClr val="333333"/>
              </a:solidFill>
              <a:highlight>
                <a:srgbClr val="FFFFFF"/>
              </a:highlight>
              <a:latin typeface="Calibri"/>
              <a:ea typeface="Calibri"/>
              <a:cs typeface="Calibri"/>
              <a:sym typeface="Calibri"/>
            </a:endParaRPr>
          </a:p>
          <a:p>
            <a:pPr marL="0" marR="0" lvl="0" indent="0" algn="l" rtl="0">
              <a:spcBef>
                <a:spcPts val="0"/>
              </a:spcBef>
              <a:buClr>
                <a:schemeClr val="dk1"/>
              </a:buClr>
              <a:buSzPct val="25000"/>
              <a:buFont typeface="Arial"/>
              <a:buNone/>
            </a:pPr>
            <a:r>
              <a:rPr lang="en-US" sz="1200" dirty="0">
                <a:solidFill>
                  <a:srgbClr val="000000"/>
                </a:solidFill>
                <a:latin typeface="Calibri"/>
                <a:ea typeface="Calibri"/>
                <a:cs typeface="Calibri"/>
                <a:sym typeface="Calibri"/>
              </a:rPr>
              <a:t>Cuyahoga River Photo Courtesy of:</a:t>
            </a:r>
            <a:r>
              <a:rPr lang="en-US" sz="1200" b="0" i="0" u="none" strike="noStrike" cap="none" dirty="0">
                <a:solidFill>
                  <a:srgbClr val="FF0000"/>
                </a:solidFill>
                <a:latin typeface="Calibri"/>
                <a:ea typeface="Calibri"/>
                <a:cs typeface="Calibri"/>
                <a:sym typeface="Calibri"/>
              </a:rPr>
              <a:t> </a:t>
            </a:r>
            <a:r>
              <a:rPr lang="en-US" sz="1200" b="0" i="0" u="sng" strike="noStrike" cap="none" dirty="0">
                <a:solidFill>
                  <a:schemeClr val="hlink"/>
                </a:solidFill>
                <a:latin typeface="Calibri"/>
                <a:ea typeface="Calibri"/>
                <a:cs typeface="Calibri"/>
                <a:sym typeface="Calibri"/>
                <a:hlinkClick r:id="rId3"/>
              </a:rPr>
              <a:t>Cleveland Press Collection at Cleveland State University Library</a:t>
            </a:r>
            <a:r>
              <a:rPr lang="en-US" sz="1200" b="0" i="0" u="none" strike="noStrike" cap="none" dirty="0">
                <a:solidFill>
                  <a:srgbClr val="FF0000"/>
                </a:solidFill>
                <a:latin typeface="Calibri"/>
                <a:ea typeface="Calibri"/>
                <a:cs typeface="Calibri"/>
                <a:sym typeface="Calibri"/>
              </a:rPr>
              <a:t>.</a:t>
            </a:r>
          </a:p>
        </p:txBody>
      </p:sp>
    </p:spTree>
    <p:extLst>
      <p:ext uri="{BB962C8B-B14F-4D97-AF65-F5344CB8AC3E}">
        <p14:creationId xmlns:p14="http://schemas.microsoft.com/office/powerpoint/2010/main" val="2813257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77825" y="111125"/>
            <a:ext cx="5337175" cy="40036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29" name="Shape 229"/>
          <p:cNvSpPr txBox="1">
            <a:spLocks noGrp="1"/>
          </p:cNvSpPr>
          <p:nvPr>
            <p:ph type="body" idx="1"/>
          </p:nvPr>
        </p:nvSpPr>
        <p:spPr>
          <a:xfrm>
            <a:off x="148590" y="4343400"/>
            <a:ext cx="650367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In the 1970s proposals for national land use legislation were considered but never adopted. However, Congress felt the coastal zones were so important to the future of the nation that the CZMA was enacted in 1972. Much of it was based on a 1969 presidential blue ribbon “Stratton Commission” report focusing on marine issues.</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The Act created two primary programs </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the National Coastal Zone Management Program, and the</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National Estuarine Research Reserve System.</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State participation in these programs is voluntary, and the emphasis is on a state and federal partnership approach to addressing coastal zone issues.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Let’s look at the two programs in more detail. </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9339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742950" y="92075"/>
            <a:ext cx="4868863" cy="36512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38" name="Shape 238"/>
          <p:cNvSpPr txBox="1">
            <a:spLocks noGrp="1"/>
          </p:cNvSpPr>
          <p:nvPr>
            <p:ph type="body" idx="1"/>
          </p:nvPr>
        </p:nvSpPr>
        <p:spPr>
          <a:xfrm>
            <a:off x="91440" y="4194810"/>
            <a:ext cx="6617970"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Coastal zone management programs are designed to </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Preserve, protect, develop, and, where possible, restore and enhance the natural resources found in the coastal zone by </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developing and implementing comprehensive, coastal land and water use planning and management programs.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Congress believed the most productive approach would be to encourage states to exercise their full authority over coastal lands and waters through state-based land and water use programs for the coastal zone. Since each program is based on requirements found in the CZMA, national priorities are being met, and yet states have the flexibility to design programs that meet each state’s specific needs and situations.</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Since the CZMA was adopted, all coastal states, Great Lake states, and U.S. territories and commonwealths, have developed coastal management programs approved by Secretary of Commerce.</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The first program approved was Washington in 1974 and the most recent state to join was Illinois in 2012. </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Currently, 34 of the 35 eligible programs are participating. Alaska withdrew from the program in 2011. </a:t>
            </a:r>
          </a:p>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1"/>
                </a:solidFill>
                <a:latin typeface="Calibri"/>
                <a:ea typeface="Calibri"/>
                <a:cs typeface="Calibri"/>
                <a:sym typeface="Calibri"/>
              </a:rPr>
              <a:t>_______________________________________</a:t>
            </a:r>
          </a:p>
          <a:p>
            <a:pPr marL="0" marR="0" lvl="0" indent="0" algn="l" rtl="0">
              <a:spcBef>
                <a:spcPts val="0"/>
              </a:spcBef>
              <a:spcAft>
                <a:spcPts val="0"/>
              </a:spcAft>
              <a:buClr>
                <a:schemeClr val="dk2"/>
              </a:buClr>
              <a:buSzPct val="25000"/>
              <a:buFont typeface="Arial"/>
              <a:buNone/>
            </a:pPr>
            <a:r>
              <a:rPr lang="en-US" sz="1400" i="0" u="none" strike="noStrike" cap="none" dirty="0" smtClean="0">
                <a:solidFill>
                  <a:schemeClr val="dk2"/>
                </a:solidFill>
                <a:latin typeface="Calibri"/>
                <a:ea typeface="Calibri"/>
                <a:cs typeface="Calibri"/>
                <a:sym typeface="Calibri"/>
              </a:rPr>
              <a:t>Presenter </a:t>
            </a:r>
            <a:r>
              <a:rPr lang="en-US" sz="1400" i="0" u="none" strike="noStrike" cap="none" dirty="0">
                <a:solidFill>
                  <a:schemeClr val="dk2"/>
                </a:solidFill>
                <a:latin typeface="Calibri"/>
                <a:ea typeface="Calibri"/>
                <a:cs typeface="Calibri"/>
                <a:sym typeface="Calibri"/>
              </a:rPr>
              <a:t>- talk about your program: </a:t>
            </a:r>
          </a:p>
          <a:p>
            <a:pPr marL="285750" marR="0" lvl="0" indent="-352425" algn="l" rtl="0">
              <a:spcBef>
                <a:spcPts val="0"/>
              </a:spcBef>
              <a:spcAft>
                <a:spcPts val="0"/>
              </a:spcAft>
              <a:buClr>
                <a:schemeClr val="dk2"/>
              </a:buClr>
              <a:buSzPct val="100000"/>
              <a:buFont typeface="Calibri"/>
              <a:buChar char="▪"/>
            </a:pPr>
            <a:r>
              <a:rPr lang="en-US" sz="1400" i="0" u="none" strike="noStrike" cap="none" dirty="0">
                <a:solidFill>
                  <a:schemeClr val="dk2"/>
                </a:solidFill>
                <a:latin typeface="Calibri"/>
                <a:ea typeface="Calibri"/>
                <a:cs typeface="Calibri"/>
                <a:sym typeface="Calibri"/>
              </a:rPr>
              <a:t>Share the date your program was approved. </a:t>
            </a:r>
          </a:p>
        </p:txBody>
      </p:sp>
    </p:spTree>
    <p:extLst>
      <p:ext uri="{BB962C8B-B14F-4D97-AF65-F5344CB8AC3E}">
        <p14:creationId xmlns:p14="http://schemas.microsoft.com/office/powerpoint/2010/main" val="2149979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54013" y="136525"/>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44" name="Shape 244"/>
          <p:cNvSpPr txBox="1">
            <a:spLocks noGrp="1"/>
          </p:cNvSpPr>
          <p:nvPr>
            <p:ph type="body" idx="1"/>
          </p:nvPr>
        </p:nvSpPr>
        <p:spPr>
          <a:xfrm>
            <a:off x="628650" y="378333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The National Estuarine Research Reserves System is a network of 29 coastal sites engaged in long-term research, environmental monitoring, education, and stewardship, all of which are designed to help communities and the nation meet coastal management goals.  </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The first reserve designation was </a:t>
            </a:r>
            <a:r>
              <a:rPr lang="en-US" sz="1400" dirty="0">
                <a:latin typeface="Calibri"/>
                <a:ea typeface="Calibri"/>
                <a:cs typeface="Calibri"/>
                <a:sym typeface="Calibri"/>
              </a:rPr>
              <a:t>Oregon’s</a:t>
            </a:r>
            <a:r>
              <a:rPr lang="en-US" sz="1400" i="0" u="none" strike="noStrike" cap="none" dirty="0">
                <a:solidFill>
                  <a:schemeClr val="dk1"/>
                </a:solidFill>
                <a:latin typeface="Calibri"/>
                <a:ea typeface="Calibri"/>
                <a:cs typeface="Calibri"/>
                <a:sym typeface="Calibri"/>
              </a:rPr>
              <a:t> South Slough research reserve in 1974. </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The most recent addition is the </a:t>
            </a:r>
            <a:r>
              <a:rPr lang="en-US" sz="1400" i="0" u="none" strike="noStrike" cap="none" dirty="0" err="1">
                <a:solidFill>
                  <a:schemeClr val="dk1"/>
                </a:solidFill>
                <a:latin typeface="Calibri"/>
                <a:ea typeface="Calibri"/>
                <a:cs typeface="Calibri"/>
                <a:sym typeface="Calibri"/>
              </a:rPr>
              <a:t>He'eia</a:t>
            </a:r>
            <a:r>
              <a:rPr lang="en-US" sz="1400" i="0" u="none" strike="noStrike" cap="none" dirty="0">
                <a:solidFill>
                  <a:schemeClr val="dk1"/>
                </a:solidFill>
                <a:latin typeface="Calibri"/>
                <a:ea typeface="Calibri"/>
                <a:cs typeface="Calibri"/>
                <a:sym typeface="Calibri"/>
              </a:rPr>
              <a:t> research reserve in Hawaii in 2017. </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Twenty-three states and Puerto Rico have research reserves. </a:t>
            </a:r>
          </a:p>
          <a:p>
            <a:pPr marL="0" marR="0" lvl="0" indent="0" algn="l" rtl="0">
              <a:spcBef>
                <a:spcPts val="0"/>
              </a:spcBef>
              <a:spcAft>
                <a:spcPts val="0"/>
              </a:spcAft>
              <a:buClr>
                <a:schemeClr val="dk1"/>
              </a:buClr>
              <a:buSzPct val="25000"/>
              <a:buFont typeface="Arial"/>
              <a:buNone/>
            </a:pPr>
            <a:endParaRPr sz="1400" i="0" u="none" strike="noStrike" cap="none" dirty="0">
              <a:solidFill>
                <a:srgbClr val="FF0000"/>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1"/>
                </a:solidFill>
                <a:latin typeface="Calibri"/>
                <a:ea typeface="Calibri"/>
                <a:cs typeface="Calibri"/>
                <a:sym typeface="Calibri"/>
              </a:rPr>
              <a:t>_______________________________________</a:t>
            </a:r>
          </a:p>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2"/>
                </a:solidFill>
                <a:latin typeface="Calibri"/>
                <a:ea typeface="Calibri"/>
                <a:cs typeface="Calibri"/>
                <a:sym typeface="Calibri"/>
              </a:rPr>
              <a:t>Presenter </a:t>
            </a:r>
            <a:r>
              <a:rPr lang="en-US" sz="1400" i="0" u="none" strike="noStrike" cap="none" dirty="0">
                <a:solidFill>
                  <a:schemeClr val="dk2"/>
                </a:solidFill>
                <a:latin typeface="Calibri"/>
                <a:ea typeface="Calibri"/>
                <a:cs typeface="Calibri"/>
                <a:sym typeface="Calibri"/>
              </a:rPr>
              <a:t>- talk about your program: </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Share the name and location of the research reserve(s) in your state (if applicable) and date when reserve was designated.</a:t>
            </a:r>
          </a:p>
          <a:p>
            <a:pPr marL="0" marR="0" lvl="0" indent="0" algn="l" rtl="0">
              <a:spcBef>
                <a:spcPts val="0"/>
              </a:spcBef>
              <a:spcAft>
                <a:spcPts val="0"/>
              </a:spcAft>
              <a:buClr>
                <a:schemeClr val="dk1"/>
              </a:buClr>
              <a:buSzPct val="25000"/>
              <a:buFont typeface="Arial"/>
              <a:buNone/>
            </a:pPr>
            <a:endParaRPr sz="1600" b="0" i="0" u="none" strike="noStrike" cap="none" dirty="0">
              <a:solidFill>
                <a:schemeClr val="dk2"/>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35337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76200" y="163513"/>
            <a:ext cx="6335713" cy="47513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50" name="Shape 2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Your work as part of a coastal management program contributes to state coastal management goals and national CZMA goals.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Learning how the CZMA connects to your coastal management program provides the context needed to see the big picture and how membership in the CZM network helps you and your program increase effectiveness.</a:t>
            </a:r>
          </a:p>
        </p:txBody>
      </p:sp>
    </p:spTree>
    <p:extLst>
      <p:ext uri="{BB962C8B-B14F-4D97-AF65-F5344CB8AC3E}">
        <p14:creationId xmlns:p14="http://schemas.microsoft.com/office/powerpoint/2010/main" val="2993377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36525" y="114300"/>
            <a:ext cx="3948113" cy="29606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74" name="Shape 274"/>
          <p:cNvSpPr txBox="1">
            <a:spLocks noGrp="1"/>
          </p:cNvSpPr>
          <p:nvPr>
            <p:ph type="body" idx="1"/>
          </p:nvPr>
        </p:nvSpPr>
        <p:spPr>
          <a:xfrm>
            <a:off x="137159" y="3760469"/>
            <a:ext cx="6583680" cy="4697729"/>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The CZMA provides the operational framework for state coastal management programs. This image shows various approaches the CZMA encourages, as well as types of support the CZMA provides. These topics are described in more detail in this presentation. </a:t>
            </a:r>
          </a:p>
          <a:p>
            <a:pPr marL="0" marR="0" lvl="0" indent="0" algn="l" rtl="0">
              <a:spcBef>
                <a:spcPts val="0"/>
              </a:spcBef>
              <a:spcAft>
                <a:spcPts val="0"/>
              </a:spcAft>
              <a:buClr>
                <a:schemeClr val="dk1"/>
              </a:buClr>
              <a:buSzPct val="25000"/>
              <a:buFont typeface="Arial"/>
              <a:buNone/>
            </a:pPr>
            <a:endParaRPr sz="1400" i="0" u="none" strike="noStrike" cap="none" dirty="0">
              <a:solidFill>
                <a:schemeClr val="dk1"/>
              </a:solidFill>
              <a:latin typeface="Calibri"/>
              <a:ea typeface="Calibri"/>
              <a:cs typeface="Calibri"/>
              <a:sym typeface="Calibri"/>
            </a:endParaRP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Voluntary</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Partnership-based</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Comprehensive in scope</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Multi-purposed, balanced approach</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Versatile and flexible structure</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Facilitate coordination and collaboration</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Catalyst for problem solving</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Science-based</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Works across all government levels</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Provide local community support</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Provides financial resources</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Provide technical assistance</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Leverages resources</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Creates a national network</a:t>
            </a:r>
          </a:p>
          <a:p>
            <a:pPr marL="285750" marR="0" lvl="0" indent="-2730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Proactive in addresses emerging and long-term issues</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What does it mean to be a federally-approved coastal management program? To unpack this question, we will start with some of the common elements these programs include.</a:t>
            </a:r>
          </a:p>
        </p:txBody>
      </p:sp>
    </p:spTree>
    <p:extLst>
      <p:ext uri="{BB962C8B-B14F-4D97-AF65-F5344CB8AC3E}">
        <p14:creationId xmlns:p14="http://schemas.microsoft.com/office/powerpoint/2010/main" val="1499468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423863" y="120650"/>
            <a:ext cx="6116637" cy="45878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306" name="Shape 306"/>
          <p:cNvSpPr txBox="1">
            <a:spLocks noGrp="1"/>
          </p:cNvSpPr>
          <p:nvPr>
            <p:ph type="body" idx="1"/>
          </p:nvPr>
        </p:nvSpPr>
        <p:spPr>
          <a:xfrm>
            <a:off x="662939" y="5612130"/>
            <a:ext cx="5486399" cy="326898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The CZMA emphasizes an approach that is</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285750" marR="0" lvl="0" indent="-260350" algn="l" rtl="0">
              <a:spcBef>
                <a:spcPts val="0"/>
              </a:spcBef>
              <a:spcAft>
                <a:spcPts val="0"/>
              </a:spcAft>
              <a:buClr>
                <a:schemeClr val="dk1"/>
              </a:buClr>
              <a:buSzPct val="100000"/>
              <a:buFont typeface="Noto Sans Symbols"/>
              <a:buChar char="▪"/>
            </a:pPr>
            <a:r>
              <a:rPr lang="en-US" sz="1400" i="0" u="none" strike="noStrike" cap="none" dirty="0">
                <a:solidFill>
                  <a:schemeClr val="dk1"/>
                </a:solidFill>
                <a:latin typeface="Calibri"/>
                <a:ea typeface="Calibri"/>
                <a:cs typeface="Calibri"/>
                <a:sym typeface="Calibri"/>
              </a:rPr>
              <a:t>Comprehensive, both in terms of addressing coastal issues and coordinating across stakeholders;</a:t>
            </a:r>
          </a:p>
          <a:p>
            <a:pPr marL="285750" marR="0" lvl="0" indent="-260350" algn="l" rtl="0">
              <a:spcBef>
                <a:spcPts val="0"/>
              </a:spcBef>
              <a:spcAft>
                <a:spcPts val="0"/>
              </a:spcAft>
              <a:buClr>
                <a:schemeClr val="dk1"/>
              </a:buClr>
              <a:buSzPct val="100000"/>
              <a:buFont typeface="Noto Sans Symbols"/>
              <a:buChar char="▪"/>
            </a:pPr>
            <a:r>
              <a:rPr lang="en-US" sz="1400" i="0" u="none" strike="noStrike" cap="none" dirty="0">
                <a:solidFill>
                  <a:schemeClr val="dk1"/>
                </a:solidFill>
                <a:latin typeface="Calibri"/>
                <a:ea typeface="Calibri"/>
                <a:cs typeface="Calibri"/>
                <a:sym typeface="Calibri"/>
              </a:rPr>
              <a:t>Balanced, focusing not only on environmental protection, but also on supporting responsible, appropriately-sited development;</a:t>
            </a:r>
          </a:p>
          <a:p>
            <a:pPr marL="285750" marR="0" lvl="0" indent="-260350" algn="l" rtl="0">
              <a:spcBef>
                <a:spcPts val="0"/>
              </a:spcBef>
              <a:spcAft>
                <a:spcPts val="0"/>
              </a:spcAft>
              <a:buClr>
                <a:schemeClr val="dk1"/>
              </a:buClr>
              <a:buSzPct val="100000"/>
              <a:buFont typeface="Noto Sans Symbols"/>
              <a:buChar char="▪"/>
            </a:pPr>
            <a:r>
              <a:rPr lang="en-US" sz="1400" i="0" u="none" strike="noStrike" cap="none" dirty="0">
                <a:solidFill>
                  <a:schemeClr val="dk1"/>
                </a:solidFill>
                <a:latin typeface="Calibri"/>
                <a:ea typeface="Calibri"/>
                <a:cs typeface="Calibri"/>
                <a:sym typeface="Calibri"/>
              </a:rPr>
              <a:t>Proactive, addressing both emerging and long-standing coastal management issues; and</a:t>
            </a:r>
          </a:p>
          <a:p>
            <a:pPr marL="285750" marR="0" lvl="0" indent="-260350" algn="l" rtl="0">
              <a:spcBef>
                <a:spcPts val="0"/>
              </a:spcBef>
              <a:spcAft>
                <a:spcPts val="0"/>
              </a:spcAft>
              <a:buClr>
                <a:schemeClr val="dk1"/>
              </a:buClr>
              <a:buSzPct val="100000"/>
              <a:buFont typeface="Noto Sans Symbols"/>
              <a:buChar char="▪"/>
            </a:pPr>
            <a:r>
              <a:rPr lang="en-US" sz="1400" i="0" u="none" strike="noStrike" cap="none" dirty="0">
                <a:solidFill>
                  <a:schemeClr val="dk1"/>
                </a:solidFill>
                <a:latin typeface="Calibri"/>
                <a:ea typeface="Calibri"/>
                <a:cs typeface="Calibri"/>
                <a:sym typeface="Calibri"/>
              </a:rPr>
              <a:t>Coordinated, supporting partnerships and coordination at federal, state, and local levels. </a:t>
            </a:r>
          </a:p>
          <a:p>
            <a:pPr marL="0" marR="0" lvl="0" indent="0" algn="l" rtl="0">
              <a:spcBef>
                <a:spcPts val="0"/>
              </a:spcBef>
              <a:spcAft>
                <a:spcPts val="0"/>
              </a:spcAft>
              <a:buClr>
                <a:schemeClr val="dk1"/>
              </a:buClr>
              <a:buSzPct val="25000"/>
              <a:buFont typeface="Arial"/>
              <a:buNone/>
            </a:pPr>
            <a:endParaRPr sz="140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endParaRPr sz="140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Arial"/>
              <a:buNone/>
            </a:pPr>
            <a:endParaRPr sz="18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81395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71450" y="160338"/>
            <a:ext cx="5497513" cy="41227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CZMA also outlines a number of common goals for coastal programs to address when managing land and water resources.</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These may sound familiar</a:t>
            </a:r>
            <a:r>
              <a:rPr lang="en-US" sz="1400" dirty="0">
                <a:latin typeface="Calibri"/>
                <a:ea typeface="Calibri"/>
                <a:cs typeface="Calibri"/>
                <a:sym typeface="Calibri"/>
              </a:rPr>
              <a:t>.</a:t>
            </a:r>
          </a:p>
          <a:p>
            <a:pPr marL="0" marR="0" lvl="0" indent="0" algn="l" rtl="0">
              <a:spcBef>
                <a:spcPts val="0"/>
              </a:spcBef>
              <a:spcAft>
                <a:spcPts val="0"/>
              </a:spcAft>
              <a:buClr>
                <a:schemeClr val="dk1"/>
              </a:buClr>
              <a:buSzPct val="25000"/>
              <a:buFont typeface="Arial"/>
              <a:buNone/>
            </a:pPr>
            <a:endParaRPr sz="1400" i="0" u="none" strike="noStrike" cap="none" dirty="0">
              <a:solidFill>
                <a:schemeClr val="dk1"/>
              </a:solidFill>
              <a:latin typeface="Calibri"/>
              <a:ea typeface="Calibri"/>
              <a:cs typeface="Calibri"/>
              <a:sym typeface="Calibri"/>
            </a:endParaRPr>
          </a:p>
          <a:p>
            <a:pPr marL="457200" marR="0" lvl="0" indent="-292100" algn="l" rtl="0">
              <a:lnSpc>
                <a:spcPct val="100000"/>
              </a:lnSpc>
              <a:spcBef>
                <a:spcPts val="800"/>
              </a:spcBef>
              <a:spcAft>
                <a:spcPts val="0"/>
              </a:spcAft>
              <a:buClr>
                <a:schemeClr val="dk1"/>
              </a:buClr>
              <a:buSzPct val="100000"/>
              <a:buFont typeface="Calibri"/>
              <a:buChar char="●"/>
            </a:pPr>
            <a:r>
              <a:rPr lang="en-US" sz="1400" b="1" i="0" u="none" strike="noStrike" cap="none" dirty="0">
                <a:solidFill>
                  <a:schemeClr val="dk1"/>
                </a:solidFill>
                <a:latin typeface="Calibri"/>
                <a:ea typeface="Calibri"/>
                <a:cs typeface="Calibri"/>
                <a:sym typeface="Calibri"/>
              </a:rPr>
              <a:t>Protecting natural resources</a:t>
            </a:r>
          </a:p>
          <a:p>
            <a:pPr marL="457200" marR="0" lvl="0" indent="-292100" algn="l" rtl="0">
              <a:lnSpc>
                <a:spcPct val="100000"/>
              </a:lnSpc>
              <a:spcBef>
                <a:spcPts val="80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Managing development in high hazard areas</a:t>
            </a:r>
          </a:p>
          <a:p>
            <a:pPr marL="457200" marR="0" lvl="0" indent="-292100" algn="l" rtl="0">
              <a:lnSpc>
                <a:spcPct val="100000"/>
              </a:lnSpc>
              <a:spcBef>
                <a:spcPts val="80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Giving development priority to coastal-dependent uses</a:t>
            </a:r>
          </a:p>
          <a:p>
            <a:pPr marL="457200" marR="0" lvl="0" indent="-292100" algn="l" rtl="0">
              <a:lnSpc>
                <a:spcPct val="100000"/>
              </a:lnSpc>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Providing public access for recreation</a:t>
            </a:r>
          </a:p>
          <a:p>
            <a:pPr marL="457200" marR="0" lvl="0" indent="-292100" algn="l" rtl="0">
              <a:lnSpc>
                <a:spcPct val="100000"/>
              </a:lnSpc>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Improving coastal water quality</a:t>
            </a:r>
          </a:p>
          <a:p>
            <a:pPr marL="457200" marR="0" lvl="0" indent="-292100" algn="l" rtl="0">
              <a:lnSpc>
                <a:spcPct val="100000"/>
              </a:lnSpc>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Coordinating state and federal actions</a:t>
            </a:r>
          </a:p>
          <a:p>
            <a:pPr marL="457200" marR="0" lvl="0" indent="-292100" algn="l" rtl="0">
              <a:lnSpc>
                <a:spcPct val="100000"/>
              </a:lnSpc>
              <a:spcBef>
                <a:spcPts val="0"/>
              </a:spcBef>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Involving the public</a:t>
            </a:r>
          </a:p>
        </p:txBody>
      </p:sp>
    </p:spTree>
    <p:extLst>
      <p:ext uri="{BB962C8B-B14F-4D97-AF65-F5344CB8AC3E}">
        <p14:creationId xmlns:p14="http://schemas.microsoft.com/office/powerpoint/2010/main" val="2549952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320" name="Shape 320"/>
          <p:cNvSpPr txBox="1">
            <a:spLocks noGrp="1"/>
          </p:cNvSpPr>
          <p:nvPr>
            <p:ph type="body" idx="1"/>
          </p:nvPr>
        </p:nvSpPr>
        <p:spPr>
          <a:xfrm>
            <a:off x="685800" y="4343400"/>
            <a:ext cx="5486399" cy="18859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457200" marR="0" lvl="0" indent="-29210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Protecting natural resources</a:t>
            </a:r>
          </a:p>
          <a:p>
            <a:pPr marL="457200" marR="0" lvl="0" indent="-292100" algn="l" rtl="0">
              <a:spcBef>
                <a:spcPts val="800"/>
              </a:spcBef>
              <a:spcAft>
                <a:spcPts val="0"/>
              </a:spcAft>
              <a:buClr>
                <a:schemeClr val="dk1"/>
              </a:buClr>
              <a:buSzPct val="100000"/>
              <a:buFont typeface="Calibri"/>
              <a:buChar char="●"/>
            </a:pPr>
            <a:r>
              <a:rPr lang="en-US" sz="1400" b="1" i="0" u="none" strike="noStrike" cap="none" dirty="0">
                <a:solidFill>
                  <a:schemeClr val="dk1"/>
                </a:solidFill>
                <a:latin typeface="Calibri"/>
                <a:ea typeface="Calibri"/>
                <a:cs typeface="Calibri"/>
                <a:sym typeface="Calibri"/>
              </a:rPr>
              <a:t>Managing development in high hazard areas</a:t>
            </a:r>
          </a:p>
          <a:p>
            <a:pPr marL="457200" marR="0" lvl="0" indent="-292100" algn="l" rtl="0">
              <a:spcBef>
                <a:spcPts val="80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Giving development priority to coastal-dependent uses</a:t>
            </a:r>
          </a:p>
          <a:p>
            <a:pPr marL="457200" marR="0" lvl="0" indent="-29210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Providing public access for recreation</a:t>
            </a:r>
          </a:p>
          <a:p>
            <a:pPr marL="457200" marR="0" lvl="0" indent="-29210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Improving coastal water quality</a:t>
            </a:r>
          </a:p>
          <a:p>
            <a:pPr marL="457200" marR="0" lvl="0" indent="-29210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Coordinating state and federal actions</a:t>
            </a:r>
          </a:p>
          <a:p>
            <a:pPr marL="457200" marR="0" lvl="0" indent="-292100" algn="l" rtl="0">
              <a:spcBef>
                <a:spcPts val="0"/>
              </a:spcBef>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Involving the public</a:t>
            </a:r>
          </a:p>
        </p:txBody>
      </p:sp>
    </p:spTree>
    <p:extLst>
      <p:ext uri="{BB962C8B-B14F-4D97-AF65-F5344CB8AC3E}">
        <p14:creationId xmlns:p14="http://schemas.microsoft.com/office/powerpoint/2010/main" val="3181224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457200" marR="0" lvl="0" indent="-29210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Protecting natural resources</a:t>
            </a:r>
          </a:p>
          <a:p>
            <a:pPr marL="457200" marR="0" lvl="0" indent="-292100" algn="l" rtl="0">
              <a:spcBef>
                <a:spcPts val="80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Managing development in high hazard areas</a:t>
            </a:r>
          </a:p>
          <a:p>
            <a:pPr marL="457200" marR="0" lvl="0" indent="-292100" algn="l" rtl="0">
              <a:spcBef>
                <a:spcPts val="800"/>
              </a:spcBef>
              <a:spcAft>
                <a:spcPts val="0"/>
              </a:spcAft>
              <a:buClr>
                <a:schemeClr val="dk1"/>
              </a:buClr>
              <a:buSzPct val="100000"/>
              <a:buFont typeface="Calibri"/>
              <a:buChar char="●"/>
            </a:pPr>
            <a:r>
              <a:rPr lang="en-US" sz="1400" b="1" i="0" u="none" strike="noStrike" cap="none" dirty="0">
                <a:solidFill>
                  <a:schemeClr val="dk1"/>
                </a:solidFill>
                <a:latin typeface="Calibri"/>
                <a:ea typeface="Calibri"/>
                <a:cs typeface="Calibri"/>
                <a:sym typeface="Calibri"/>
              </a:rPr>
              <a:t>Giving development priority to coastal-dependent uses</a:t>
            </a:r>
          </a:p>
          <a:p>
            <a:pPr marL="457200" marR="0" lvl="0" indent="-29210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Providing public access for recreation</a:t>
            </a:r>
          </a:p>
          <a:p>
            <a:pPr marL="457200" marR="0" lvl="0" indent="-29210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Improving coastal water quality</a:t>
            </a:r>
          </a:p>
          <a:p>
            <a:pPr marL="457200" marR="0" lvl="0" indent="-29210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Coordinating state and federal actions</a:t>
            </a:r>
          </a:p>
          <a:p>
            <a:pPr marL="457200" marR="0" lvl="0" indent="-292100" algn="l" rtl="0">
              <a:spcBef>
                <a:spcPts val="0"/>
              </a:spcBef>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Involving the public</a:t>
            </a:r>
          </a:p>
        </p:txBody>
      </p:sp>
    </p:spTree>
    <p:extLst>
      <p:ext uri="{BB962C8B-B14F-4D97-AF65-F5344CB8AC3E}">
        <p14:creationId xmlns:p14="http://schemas.microsoft.com/office/powerpoint/2010/main" val="2324496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331469" y="5086350"/>
            <a:ext cx="6320790" cy="359886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While it may not always be obvious, the federal CZMA is an integral part of all state CZM (coastal zone management) programs. </a:t>
            </a:r>
          </a:p>
          <a:p>
            <a:pPr marL="0" marR="0" lvl="0" indent="0" algn="l" rtl="0">
              <a:spcBef>
                <a:spcPts val="0"/>
              </a:spcBef>
              <a:spcAft>
                <a:spcPts val="0"/>
              </a:spcAft>
              <a:buClr>
                <a:schemeClr val="dk1"/>
              </a:buClr>
              <a:buSzPct val="25000"/>
              <a:buFont typeface="Arial"/>
              <a:buNone/>
            </a:pPr>
            <a:endParaRPr sz="140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As a new staff person to the coastal management program, you may be wondering if it really is necessary to know about the CZMA and its regulations and programs. </a:t>
            </a:r>
            <a:r>
              <a:rPr lang="en-US" sz="1800" b="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Arial"/>
              <a:buNone/>
            </a:pPr>
            <a:endParaRPr sz="18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93" name="Shape 93"/>
          <p:cNvSpPr>
            <a:spLocks noGrp="1" noRot="1" noChangeAspect="1"/>
          </p:cNvSpPr>
          <p:nvPr>
            <p:ph type="sldImg" idx="2"/>
          </p:nvPr>
        </p:nvSpPr>
        <p:spPr>
          <a:xfrm>
            <a:off x="331788" y="77788"/>
            <a:ext cx="6319837" cy="4740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591795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337" name="Shape 3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457200" marR="0" lvl="0" indent="-29210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Protecting natural resources</a:t>
            </a:r>
          </a:p>
          <a:p>
            <a:pPr marL="457200" marR="0" lvl="0" indent="-292100" algn="l" rtl="0">
              <a:spcBef>
                <a:spcPts val="80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Managing development in high hazard areas</a:t>
            </a:r>
          </a:p>
          <a:p>
            <a:pPr marL="457200" marR="0" lvl="0" indent="-292100" algn="l" rtl="0">
              <a:spcBef>
                <a:spcPts val="80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Giving development priority to coastal-dependent uses</a:t>
            </a:r>
          </a:p>
          <a:p>
            <a:pPr marL="457200" marR="0" lvl="0" indent="-292100" algn="l" rtl="0">
              <a:spcBef>
                <a:spcPts val="0"/>
              </a:spcBef>
              <a:spcAft>
                <a:spcPts val="0"/>
              </a:spcAft>
              <a:buClr>
                <a:schemeClr val="dk1"/>
              </a:buClr>
              <a:buSzPct val="100000"/>
              <a:buFont typeface="Calibri"/>
              <a:buChar char="●"/>
            </a:pPr>
            <a:r>
              <a:rPr lang="en-US" sz="1400" b="1" i="0" u="none" strike="noStrike" cap="none" dirty="0">
                <a:solidFill>
                  <a:schemeClr val="dk1"/>
                </a:solidFill>
                <a:latin typeface="Calibri"/>
                <a:ea typeface="Calibri"/>
                <a:cs typeface="Calibri"/>
                <a:sym typeface="Calibri"/>
              </a:rPr>
              <a:t>Providing public access for recreation</a:t>
            </a:r>
          </a:p>
          <a:p>
            <a:pPr marL="457200" marR="0" lvl="0" indent="-29210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Improving coastal water quality</a:t>
            </a:r>
          </a:p>
          <a:p>
            <a:pPr marL="457200" marR="0" lvl="0" indent="-29210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Coordinating state and federal actions</a:t>
            </a:r>
          </a:p>
          <a:p>
            <a:pPr marL="457200" marR="0" lvl="0" indent="-292100" algn="l" rtl="0">
              <a:spcBef>
                <a:spcPts val="0"/>
              </a:spcBef>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Involving the public</a:t>
            </a:r>
          </a:p>
        </p:txBody>
      </p:sp>
    </p:spTree>
    <p:extLst>
      <p:ext uri="{BB962C8B-B14F-4D97-AF65-F5344CB8AC3E}">
        <p14:creationId xmlns:p14="http://schemas.microsoft.com/office/powerpoint/2010/main" val="370118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457200" marR="0" lvl="0" indent="-29210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Protecting natural resources</a:t>
            </a:r>
          </a:p>
          <a:p>
            <a:pPr marL="457200" marR="0" lvl="0" indent="-292100" algn="l" rtl="0">
              <a:spcBef>
                <a:spcPts val="80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Managing development in high hazard areas</a:t>
            </a:r>
          </a:p>
          <a:p>
            <a:pPr marL="457200" marR="0" lvl="0" indent="-292100" algn="l" rtl="0">
              <a:spcBef>
                <a:spcPts val="80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Giving development priority to coastal-dependent uses</a:t>
            </a:r>
          </a:p>
          <a:p>
            <a:pPr marL="457200" marR="0" lvl="0" indent="-29210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Providing public access for recreation</a:t>
            </a:r>
          </a:p>
          <a:p>
            <a:pPr marL="457200" marR="0" lvl="0" indent="-292100" algn="l" rtl="0">
              <a:spcBef>
                <a:spcPts val="0"/>
              </a:spcBef>
              <a:spcAft>
                <a:spcPts val="0"/>
              </a:spcAft>
              <a:buClr>
                <a:schemeClr val="dk1"/>
              </a:buClr>
              <a:buSzPct val="100000"/>
              <a:buFont typeface="Calibri"/>
              <a:buChar char="●"/>
            </a:pPr>
            <a:r>
              <a:rPr lang="en-US" sz="1400" b="1" i="0" u="none" strike="noStrike" cap="none" dirty="0">
                <a:solidFill>
                  <a:schemeClr val="dk1"/>
                </a:solidFill>
                <a:latin typeface="Calibri"/>
                <a:ea typeface="Calibri"/>
                <a:cs typeface="Calibri"/>
                <a:sym typeface="Calibri"/>
              </a:rPr>
              <a:t>Improving coastal water quality</a:t>
            </a:r>
          </a:p>
          <a:p>
            <a:pPr marL="457200" marR="0" lvl="0" indent="-29210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Coordinating state and federal actions</a:t>
            </a:r>
          </a:p>
          <a:p>
            <a:pPr marL="457200" marR="0" lvl="0" indent="-292100" algn="l" rtl="0">
              <a:spcBef>
                <a:spcPts val="0"/>
              </a:spcBef>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Involving the public</a:t>
            </a:r>
          </a:p>
        </p:txBody>
      </p:sp>
    </p:spTree>
    <p:extLst>
      <p:ext uri="{BB962C8B-B14F-4D97-AF65-F5344CB8AC3E}">
        <p14:creationId xmlns:p14="http://schemas.microsoft.com/office/powerpoint/2010/main" val="1298086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457200" marR="0" lvl="0" indent="-292100" algn="l" rtl="0">
              <a:spcBef>
                <a:spcPts val="80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Protecting natural resources</a:t>
            </a:r>
          </a:p>
          <a:p>
            <a:pPr marL="457200" marR="0" lvl="0" indent="-292100" algn="l" rtl="0">
              <a:spcBef>
                <a:spcPts val="80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Managing development in high hazard areas</a:t>
            </a:r>
          </a:p>
          <a:p>
            <a:pPr marL="457200" marR="0" lvl="0" indent="-292100" algn="l" rtl="0">
              <a:spcBef>
                <a:spcPts val="80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Giving development priority to coastal-dependent uses</a:t>
            </a:r>
          </a:p>
          <a:p>
            <a:pPr marL="457200" marR="0" lvl="0" indent="-29210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Providing public access for recreation</a:t>
            </a:r>
          </a:p>
          <a:p>
            <a:pPr marL="457200" marR="0" lvl="0" indent="-29210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Improving coastal water quality</a:t>
            </a:r>
          </a:p>
          <a:p>
            <a:pPr marL="457200" marR="0" lvl="0" indent="-292100" algn="l" rtl="0">
              <a:spcBef>
                <a:spcPts val="0"/>
              </a:spcBef>
              <a:spcAft>
                <a:spcPts val="0"/>
              </a:spcAft>
              <a:buClr>
                <a:schemeClr val="dk1"/>
              </a:buClr>
              <a:buSzPct val="100000"/>
              <a:buFont typeface="Calibri"/>
              <a:buChar char="●"/>
            </a:pPr>
            <a:r>
              <a:rPr lang="en-US" sz="1400" b="1" i="0" u="none" strike="noStrike" cap="none" dirty="0">
                <a:solidFill>
                  <a:schemeClr val="dk1"/>
                </a:solidFill>
                <a:latin typeface="Calibri"/>
                <a:ea typeface="Calibri"/>
                <a:cs typeface="Calibri"/>
                <a:sym typeface="Calibri"/>
              </a:rPr>
              <a:t>Coordinating state and federal actions</a:t>
            </a:r>
          </a:p>
          <a:p>
            <a:pPr marL="457200" marR="0" lvl="0" indent="-292100" algn="l" rtl="0">
              <a:spcBef>
                <a:spcPts val="0"/>
              </a:spcBef>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Involving the public</a:t>
            </a:r>
          </a:p>
        </p:txBody>
      </p:sp>
    </p:spTree>
    <p:extLst>
      <p:ext uri="{BB962C8B-B14F-4D97-AF65-F5344CB8AC3E}">
        <p14:creationId xmlns:p14="http://schemas.microsoft.com/office/powerpoint/2010/main" val="2293421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38113" y="103188"/>
            <a:ext cx="3724275" cy="2794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370" name="Shape 370"/>
          <p:cNvSpPr txBox="1">
            <a:spLocks noGrp="1"/>
          </p:cNvSpPr>
          <p:nvPr>
            <p:ph type="body" idx="1"/>
          </p:nvPr>
        </p:nvSpPr>
        <p:spPr>
          <a:xfrm>
            <a:off x="137159" y="2743200"/>
            <a:ext cx="6720839" cy="436626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400" i="0" u="none" strike="noStrike" cap="none" dirty="0">
              <a:solidFill>
                <a:schemeClr val="dk1"/>
              </a:solidFill>
              <a:latin typeface="Calibri"/>
              <a:ea typeface="Calibri"/>
              <a:cs typeface="Calibri"/>
              <a:sym typeface="Calibri"/>
            </a:endParaRPr>
          </a:p>
          <a:p>
            <a:pPr marL="457200" marR="0" lvl="0" indent="-29210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Protecting natural resources</a:t>
            </a:r>
          </a:p>
          <a:p>
            <a:pPr marL="457200" marR="0" lvl="0" indent="-292100" algn="l" rtl="0">
              <a:spcBef>
                <a:spcPts val="80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Managing development in high hazard areas</a:t>
            </a:r>
          </a:p>
          <a:p>
            <a:pPr marL="457200" marR="0" lvl="0" indent="-292100" algn="l" rtl="0">
              <a:spcBef>
                <a:spcPts val="80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Giving development priority to coastal-dependent uses</a:t>
            </a:r>
          </a:p>
          <a:p>
            <a:pPr marL="457200" marR="0" lvl="0" indent="-29210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Providing public access for recreation</a:t>
            </a:r>
          </a:p>
          <a:p>
            <a:pPr marL="457200" marR="0" lvl="0" indent="-29210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Improving coastal water quality</a:t>
            </a:r>
          </a:p>
          <a:p>
            <a:pPr marL="457200" marR="0" lvl="0" indent="-29210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Coordinating state and federal actions</a:t>
            </a:r>
          </a:p>
          <a:p>
            <a:pPr marL="457200" marR="0" lvl="0" indent="-292100" algn="l" rtl="0">
              <a:spcBef>
                <a:spcPts val="0"/>
              </a:spcBef>
              <a:spcAft>
                <a:spcPts val="0"/>
              </a:spcAft>
              <a:buClr>
                <a:schemeClr val="dk1"/>
              </a:buClr>
              <a:buSzPct val="100000"/>
              <a:buFont typeface="Calibri"/>
              <a:buChar char="●"/>
            </a:pPr>
            <a:r>
              <a:rPr lang="en-US" sz="1400" b="1" i="0" u="none" strike="noStrike" cap="none" dirty="0">
                <a:solidFill>
                  <a:schemeClr val="dk1"/>
                </a:solidFill>
                <a:latin typeface="Calibri"/>
                <a:ea typeface="Calibri"/>
                <a:cs typeface="Calibri"/>
                <a:sym typeface="Calibri"/>
              </a:rPr>
              <a:t>Involving the public</a:t>
            </a:r>
            <a:br>
              <a:rPr lang="en-US" sz="1400" b="1" i="0" u="none" strike="noStrike" cap="none" dirty="0">
                <a:solidFill>
                  <a:schemeClr val="dk1"/>
                </a:solidFill>
                <a:latin typeface="Calibri"/>
                <a:ea typeface="Calibri"/>
                <a:cs typeface="Calibri"/>
                <a:sym typeface="Calibri"/>
              </a:rPr>
            </a:br>
            <a:endParaRPr lang="en-US" sz="14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Across the National Coastal Zone Management Program, these are common goals addressed by the individual programs.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Next, we will talk about how programs are set up to achieve CZMA goals. </a:t>
            </a:r>
          </a:p>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1"/>
                </a:solidFill>
                <a:latin typeface="Calibri"/>
                <a:ea typeface="Calibri"/>
                <a:cs typeface="Calibri"/>
                <a:sym typeface="Calibri"/>
              </a:rPr>
              <a:t>_______________________________________</a:t>
            </a:r>
          </a:p>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2"/>
                </a:solidFill>
                <a:latin typeface="Calibri"/>
                <a:ea typeface="Calibri"/>
                <a:cs typeface="Calibri"/>
                <a:sym typeface="Calibri"/>
              </a:rPr>
              <a:t>Presenter </a:t>
            </a:r>
            <a:r>
              <a:rPr lang="en-US" sz="1400" i="0" u="none" strike="noStrike" cap="none" dirty="0">
                <a:solidFill>
                  <a:schemeClr val="dk2"/>
                </a:solidFill>
                <a:latin typeface="Calibri"/>
                <a:ea typeface="Calibri"/>
                <a:cs typeface="Calibri"/>
                <a:sym typeface="Calibri"/>
              </a:rPr>
              <a:t>- talk about your program: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Describe how your coastal management program focuses on one or more of these areas.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Questions for participant(s):</a:t>
            </a:r>
          </a:p>
          <a:p>
            <a:pPr marL="742950" marR="0" lvl="1" indent="-285750" algn="l" rtl="0">
              <a:spcBef>
                <a:spcPts val="0"/>
              </a:spcBef>
              <a:spcAft>
                <a:spcPts val="0"/>
              </a:spcAft>
              <a:buClr>
                <a:schemeClr val="dk1"/>
              </a:buClr>
              <a:buSzPct val="100000"/>
              <a:buFont typeface="Arial"/>
              <a:buChar char="•"/>
            </a:pPr>
            <a:r>
              <a:rPr lang="en-US" sz="1400" b="0" i="0" u="none" strike="noStrike" cap="none" dirty="0">
                <a:solidFill>
                  <a:schemeClr val="dk1"/>
                </a:solidFill>
                <a:latin typeface="Calibri"/>
                <a:ea typeface="Calibri"/>
                <a:cs typeface="Calibri"/>
                <a:sym typeface="Calibri"/>
              </a:rPr>
              <a:t>What coastal resources exist in our state?</a:t>
            </a:r>
          </a:p>
          <a:p>
            <a:pPr marL="742950" marR="0" lvl="1" indent="-285750" algn="l" rtl="0">
              <a:spcBef>
                <a:spcPts val="0"/>
              </a:spcBef>
              <a:spcAft>
                <a:spcPts val="0"/>
              </a:spcAft>
              <a:buClr>
                <a:schemeClr val="dk1"/>
              </a:buClr>
              <a:buSzPct val="100000"/>
              <a:buFont typeface="Arial"/>
              <a:buChar char="•"/>
            </a:pPr>
            <a:r>
              <a:rPr lang="en-US" sz="1400" b="0" i="0" u="none" strike="noStrike" cap="none" dirty="0">
                <a:solidFill>
                  <a:schemeClr val="dk1"/>
                </a:solidFill>
                <a:latin typeface="Calibri"/>
                <a:ea typeface="Calibri"/>
                <a:cs typeface="Calibri"/>
                <a:sym typeface="Calibri"/>
              </a:rPr>
              <a:t>What kinds of coastal hazards pose risks to development?</a:t>
            </a:r>
          </a:p>
          <a:p>
            <a:pPr marL="742950" marR="0" lvl="1" indent="-285750" algn="l" rtl="0">
              <a:spcBef>
                <a:spcPts val="0"/>
              </a:spcBef>
              <a:spcAft>
                <a:spcPts val="0"/>
              </a:spcAft>
              <a:buClr>
                <a:schemeClr val="dk1"/>
              </a:buClr>
              <a:buSzPct val="100000"/>
              <a:buFont typeface="Arial"/>
              <a:buChar char="•"/>
            </a:pPr>
            <a:r>
              <a:rPr lang="en-US" sz="1400" b="0" i="0" u="none" strike="noStrike" cap="none" dirty="0">
                <a:solidFill>
                  <a:schemeClr val="dk1"/>
                </a:solidFill>
                <a:latin typeface="Calibri"/>
                <a:ea typeface="Calibri"/>
                <a:cs typeface="Calibri"/>
                <a:sym typeface="Calibri"/>
              </a:rPr>
              <a:t>Have you visited a beach using a public access point?</a:t>
            </a:r>
          </a:p>
          <a:p>
            <a:pPr marL="742950" marR="0" lvl="1" indent="-285750" algn="l" rtl="0">
              <a:spcBef>
                <a:spcPts val="0"/>
              </a:spcBef>
              <a:spcAft>
                <a:spcPts val="0"/>
              </a:spcAft>
              <a:buClr>
                <a:schemeClr val="dk1"/>
              </a:buClr>
              <a:buSzPct val="100000"/>
              <a:buFont typeface="Arial"/>
              <a:buChar char="•"/>
            </a:pPr>
            <a:r>
              <a:rPr lang="en-US" sz="1400" b="0" i="0" u="none" strike="noStrike" cap="none" dirty="0">
                <a:solidFill>
                  <a:schemeClr val="dk1"/>
                </a:solidFill>
                <a:latin typeface="Calibri"/>
                <a:ea typeface="Calibri"/>
                <a:cs typeface="Calibri"/>
                <a:sym typeface="Calibri"/>
              </a:rPr>
              <a:t>Does our coastline include urban waterfronts? </a:t>
            </a:r>
          </a:p>
          <a:p>
            <a:pPr marL="742950" marR="0" lvl="1" indent="-285750" algn="l" rtl="0">
              <a:spcBef>
                <a:spcPts val="0"/>
              </a:spcBef>
              <a:spcAft>
                <a:spcPts val="0"/>
              </a:spcAft>
              <a:buClr>
                <a:schemeClr val="dk1"/>
              </a:buClr>
              <a:buSzPct val="100000"/>
              <a:buFont typeface="Arial"/>
              <a:buChar char="•"/>
            </a:pPr>
            <a:r>
              <a:rPr lang="en-US" sz="1400" b="0" i="0" u="none" strike="noStrike" cap="none" dirty="0">
                <a:solidFill>
                  <a:schemeClr val="dk1"/>
                </a:solidFill>
                <a:latin typeface="Calibri"/>
                <a:ea typeface="Calibri"/>
                <a:cs typeface="Calibri"/>
                <a:sym typeface="Calibri"/>
              </a:rPr>
              <a:t>What are examples of cultural, historic, or visual features in our coastal areas?</a:t>
            </a:r>
          </a:p>
          <a:p>
            <a:pPr marL="0" marR="0" lvl="0" indent="0" algn="l" rtl="0">
              <a:spcBef>
                <a:spcPts val="0"/>
              </a:spcBef>
              <a:buClr>
                <a:schemeClr val="dk1"/>
              </a:buClr>
              <a:buSzPct val="25000"/>
              <a:buFont typeface="Arial"/>
              <a:buNone/>
            </a:pPr>
            <a:r>
              <a:rPr lang="en-US" sz="1400" b="0" i="0" u="none" strike="noStrike" cap="none" dirty="0">
                <a:solidFill>
                  <a:schemeClr val="dk1"/>
                </a:solidFill>
                <a:latin typeface="Calibri"/>
                <a:ea typeface="Calibri"/>
                <a:cs typeface="Calibri"/>
                <a:sym typeface="Calibri"/>
              </a:rPr>
              <a:t>Add photos from the state to exemplify the above</a:t>
            </a:r>
          </a:p>
        </p:txBody>
      </p:sp>
    </p:spTree>
    <p:extLst>
      <p:ext uri="{BB962C8B-B14F-4D97-AF65-F5344CB8AC3E}">
        <p14:creationId xmlns:p14="http://schemas.microsoft.com/office/powerpoint/2010/main" val="1156960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125730" y="2205990"/>
            <a:ext cx="661797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The CZMA provides the flexibility states need to design programs that best address local challenges and work within state and local laws and regulations.  This approach means state programs can be set up in a variety of ways, as long as the CZMA requirements are met. These requirements are outlined in Section 306 of the CZMA and include</a:t>
            </a:r>
            <a:r>
              <a:rPr lang="en-US" sz="1400" dirty="0">
                <a:latin typeface="Calibri"/>
                <a:ea typeface="Calibri"/>
                <a:cs typeface="Calibri"/>
                <a:sym typeface="Calibri"/>
              </a:rPr>
              <a:t> the need to</a:t>
            </a:r>
          </a:p>
          <a:p>
            <a:pPr marL="285750" marR="0" lvl="0" indent="-285750" algn="l" rtl="0">
              <a:spcBef>
                <a:spcPts val="0"/>
              </a:spcBef>
              <a:spcAft>
                <a:spcPts val="0"/>
              </a:spcAft>
              <a:buClr>
                <a:schemeClr val="dk1"/>
              </a:buClr>
              <a:buSzPct val="100000"/>
              <a:buFont typeface="Noto Sans Symbols"/>
              <a:buChar char="▪"/>
            </a:pPr>
            <a:r>
              <a:rPr lang="en-US" sz="1400" i="0" u="none" strike="noStrike" cap="none" dirty="0">
                <a:solidFill>
                  <a:schemeClr val="dk1"/>
                </a:solidFill>
                <a:latin typeface="Calibri"/>
                <a:ea typeface="Calibri"/>
                <a:cs typeface="Calibri"/>
                <a:sym typeface="Calibri"/>
              </a:rPr>
              <a:t>Establish coastal zone boundaries - Each state establishes a coastal zone boundary, which defines the areas where the coastal management program has regulatory and management interest. </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Define types of land uses and water uses subject to the terms of the program.</a:t>
            </a:r>
          </a:p>
          <a:p>
            <a:pPr marL="285750" marR="0" lvl="0" indent="-285750" algn="l" rtl="0">
              <a:spcBef>
                <a:spcPts val="0"/>
              </a:spcBef>
              <a:spcAft>
                <a:spcPts val="0"/>
              </a:spcAft>
              <a:buClr>
                <a:schemeClr val="dk1"/>
              </a:buClr>
              <a:buSzPct val="100000"/>
              <a:buFont typeface="Noto Sans Symbols"/>
              <a:buChar char="▪"/>
            </a:pPr>
            <a:r>
              <a:rPr lang="en-US" sz="1400" dirty="0">
                <a:latin typeface="Calibri"/>
                <a:ea typeface="Calibri"/>
                <a:cs typeface="Calibri"/>
                <a:sym typeface="Calibri"/>
              </a:rPr>
              <a:t>Identify</a:t>
            </a:r>
            <a:r>
              <a:rPr lang="en-US" sz="1400" i="0" u="none" strike="noStrike" cap="none" dirty="0">
                <a:solidFill>
                  <a:schemeClr val="dk1"/>
                </a:solidFill>
                <a:latin typeface="Calibri"/>
                <a:ea typeface="Calibri"/>
                <a:cs typeface="Calibri"/>
                <a:sym typeface="Calibri"/>
              </a:rPr>
              <a:t> authorities to manage these uses, including policies that are enforceable. </a:t>
            </a:r>
          </a:p>
          <a:p>
            <a:pPr marL="285750" marR="0" lvl="0" indent="-285750" algn="l" rtl="0">
              <a:spcBef>
                <a:spcPts val="0"/>
              </a:spcBef>
              <a:spcAft>
                <a:spcPts val="0"/>
              </a:spcAft>
              <a:buClr>
                <a:schemeClr val="dk1"/>
              </a:buClr>
              <a:buSzPct val="100000"/>
              <a:buFont typeface="Noto Sans Symbols"/>
              <a:buChar char="▪"/>
            </a:pPr>
            <a:r>
              <a:rPr lang="en-US" sz="1400" i="0" u="none" strike="noStrike" cap="none" dirty="0">
                <a:solidFill>
                  <a:schemeClr val="dk1"/>
                </a:solidFill>
                <a:latin typeface="Calibri"/>
                <a:ea typeface="Calibri"/>
                <a:cs typeface="Calibri"/>
                <a:sym typeface="Calibri"/>
              </a:rPr>
              <a:t>Inventor</a:t>
            </a:r>
            <a:r>
              <a:rPr lang="en-US" sz="1400" dirty="0">
                <a:latin typeface="Calibri"/>
                <a:ea typeface="Calibri"/>
                <a:cs typeface="Calibri"/>
                <a:sym typeface="Calibri"/>
              </a:rPr>
              <a:t>y</a:t>
            </a:r>
            <a:r>
              <a:rPr lang="en-US" sz="1400" i="0" u="none" strike="noStrike" cap="none" dirty="0">
                <a:solidFill>
                  <a:schemeClr val="dk1"/>
                </a:solidFill>
                <a:latin typeface="Calibri"/>
                <a:ea typeface="Calibri"/>
                <a:cs typeface="Calibri"/>
                <a:sym typeface="Calibri"/>
              </a:rPr>
              <a:t> and designated areas of particular concern in the coastal zone using a science- based process. </a:t>
            </a:r>
          </a:p>
          <a:p>
            <a:pPr marL="285750" marR="0" lvl="0" indent="-285750" algn="l" rtl="0">
              <a:spcBef>
                <a:spcPts val="0"/>
              </a:spcBef>
              <a:spcAft>
                <a:spcPts val="0"/>
              </a:spcAft>
              <a:buClr>
                <a:schemeClr val="dk1"/>
              </a:buClr>
              <a:buSzPct val="100000"/>
              <a:buFont typeface="Noto Sans Symbols"/>
              <a:buChar char="▪"/>
            </a:pPr>
            <a:r>
              <a:rPr lang="en-US" sz="1400" dirty="0">
                <a:latin typeface="Calibri"/>
                <a:ea typeface="Calibri"/>
                <a:cs typeface="Calibri"/>
                <a:sym typeface="Calibri"/>
              </a:rPr>
              <a:t>Incorporate p</a:t>
            </a:r>
            <a:r>
              <a:rPr lang="en-US" sz="1400" i="0" u="none" strike="noStrike" cap="none" dirty="0">
                <a:solidFill>
                  <a:schemeClr val="dk1"/>
                </a:solidFill>
                <a:latin typeface="Calibri"/>
                <a:ea typeface="Calibri"/>
                <a:cs typeface="Calibri"/>
                <a:sym typeface="Calibri"/>
              </a:rPr>
              <a:t>ublic participation processes and approaches.</a:t>
            </a:r>
          </a:p>
          <a:p>
            <a:pPr marL="285750" marR="0" lvl="0" indent="-260350" algn="l" rtl="0">
              <a:spcBef>
                <a:spcPts val="0"/>
              </a:spcBef>
              <a:spcAft>
                <a:spcPts val="0"/>
              </a:spcAft>
              <a:buClr>
                <a:schemeClr val="dk1"/>
              </a:buClr>
              <a:buSzPct val="100000"/>
              <a:buFont typeface="Noto Sans Symbols"/>
              <a:buChar char="▪"/>
            </a:pPr>
            <a:r>
              <a:rPr lang="en-US" sz="1400" i="0" u="none" strike="noStrike" cap="none" dirty="0">
                <a:solidFill>
                  <a:schemeClr val="dk1"/>
                </a:solidFill>
                <a:latin typeface="Calibri"/>
                <a:ea typeface="Calibri"/>
                <a:cs typeface="Calibri"/>
                <a:sym typeface="Calibri"/>
              </a:rPr>
              <a:t>Conside</a:t>
            </a:r>
            <a:r>
              <a:rPr lang="en-US" sz="1400" dirty="0">
                <a:latin typeface="Calibri"/>
                <a:ea typeface="Calibri"/>
                <a:cs typeface="Calibri"/>
                <a:sym typeface="Calibri"/>
              </a:rPr>
              <a:t>r</a:t>
            </a:r>
            <a:r>
              <a:rPr lang="en-US" sz="1400" i="0" u="none" strike="noStrike" cap="none" dirty="0">
                <a:solidFill>
                  <a:schemeClr val="dk1"/>
                </a:solidFill>
                <a:latin typeface="Calibri"/>
                <a:ea typeface="Calibri"/>
                <a:cs typeface="Calibri"/>
                <a:sym typeface="Calibri"/>
              </a:rPr>
              <a:t> </a:t>
            </a:r>
            <a:r>
              <a:rPr lang="en-US" sz="1400" dirty="0">
                <a:latin typeface="Calibri"/>
                <a:ea typeface="Calibri"/>
                <a:cs typeface="Calibri"/>
                <a:sym typeface="Calibri"/>
              </a:rPr>
              <a:t>n</a:t>
            </a:r>
            <a:r>
              <a:rPr lang="en-US" sz="1400" i="0" u="none" strike="noStrike" cap="none" dirty="0">
                <a:solidFill>
                  <a:schemeClr val="dk1"/>
                </a:solidFill>
                <a:latin typeface="Calibri"/>
                <a:ea typeface="Calibri"/>
                <a:cs typeface="Calibri"/>
                <a:sym typeface="Calibri"/>
              </a:rPr>
              <a:t>ational interests - States must provide for adequate consideration of activities that are important for regional and national purposes, e.g., defense activities, energy projects, navigation.</a:t>
            </a:r>
          </a:p>
          <a:p>
            <a:pPr marL="285750" marR="0" lvl="0" indent="-285750" algn="l" rtl="0">
              <a:spcBef>
                <a:spcPts val="0"/>
              </a:spcBef>
              <a:spcAft>
                <a:spcPts val="0"/>
              </a:spcAft>
              <a:buClr>
                <a:schemeClr val="dk1"/>
              </a:buClr>
              <a:buSzPct val="100000"/>
              <a:buFont typeface="Noto Sans Symbols"/>
              <a:buChar char="▪"/>
            </a:pPr>
            <a:r>
              <a:rPr lang="en-US" sz="1400" dirty="0">
                <a:latin typeface="Calibri"/>
                <a:ea typeface="Calibri"/>
                <a:cs typeface="Calibri"/>
                <a:sym typeface="Calibri"/>
              </a:rPr>
              <a:t>Ensure i</a:t>
            </a:r>
            <a:r>
              <a:rPr lang="en-US" sz="1400" i="0" u="none" strike="noStrike" cap="none" dirty="0">
                <a:solidFill>
                  <a:schemeClr val="dk1"/>
                </a:solidFill>
                <a:latin typeface="Calibri"/>
                <a:ea typeface="Calibri"/>
                <a:cs typeface="Calibri"/>
                <a:sym typeface="Calibri"/>
              </a:rPr>
              <a:t>mplementation and </a:t>
            </a:r>
            <a:r>
              <a:rPr lang="en-US" sz="1400" dirty="0">
                <a:latin typeface="Calibri"/>
                <a:ea typeface="Calibri"/>
                <a:cs typeface="Calibri"/>
                <a:sym typeface="Calibri"/>
              </a:rPr>
              <a:t>e</a:t>
            </a:r>
            <a:r>
              <a:rPr lang="en-US" sz="1400" i="0" u="none" strike="noStrike" cap="none" dirty="0">
                <a:solidFill>
                  <a:schemeClr val="dk1"/>
                </a:solidFill>
                <a:latin typeface="Calibri"/>
                <a:ea typeface="Calibri"/>
                <a:cs typeface="Calibri"/>
                <a:sym typeface="Calibri"/>
              </a:rPr>
              <a:t>nforcement </a:t>
            </a:r>
            <a:r>
              <a:rPr lang="en-US" sz="1400" dirty="0">
                <a:latin typeface="Calibri"/>
                <a:ea typeface="Calibri"/>
                <a:cs typeface="Calibri"/>
                <a:sym typeface="Calibri"/>
              </a:rPr>
              <a:t> </a:t>
            </a:r>
            <a:r>
              <a:rPr lang="en-US" sz="1400" i="0" u="none" strike="noStrike" cap="none" dirty="0">
                <a:solidFill>
                  <a:schemeClr val="dk1"/>
                </a:solidFill>
                <a:latin typeface="Calibri"/>
                <a:ea typeface="Calibri"/>
                <a:cs typeface="Calibri"/>
                <a:sym typeface="Calibri"/>
              </a:rPr>
              <a:t>abili</a:t>
            </a:r>
            <a:r>
              <a:rPr lang="en-US" sz="1400" dirty="0">
                <a:latin typeface="Calibri"/>
                <a:ea typeface="Calibri"/>
                <a:cs typeface="Calibri"/>
                <a:sym typeface="Calibri"/>
              </a:rPr>
              <a:t>ty </a:t>
            </a:r>
            <a:r>
              <a:rPr lang="en-US" sz="1400" i="0" u="none" strike="noStrike" cap="none" dirty="0">
                <a:solidFill>
                  <a:schemeClr val="dk1"/>
                </a:solidFill>
                <a:latin typeface="Calibri"/>
                <a:ea typeface="Calibri"/>
                <a:cs typeface="Calibri"/>
                <a:sym typeface="Calibri"/>
              </a:rPr>
              <a:t>- Having an organizational structure to implement and enforce the state coastal management program.</a:t>
            </a:r>
          </a:p>
          <a:p>
            <a:pPr marL="285750" marR="0" lvl="0" indent="-285750" algn="l" rtl="0">
              <a:spcBef>
                <a:spcPts val="0"/>
              </a:spcBef>
              <a:spcAft>
                <a:spcPts val="0"/>
              </a:spcAft>
              <a:buClr>
                <a:schemeClr val="dk1"/>
              </a:buClr>
              <a:buSzPct val="100000"/>
              <a:buFont typeface="Noto Sans Symbols"/>
              <a:buChar char="▪"/>
            </a:pPr>
            <a:r>
              <a:rPr lang="en-US" sz="1400" i="0" u="none" strike="noStrike" cap="none" dirty="0">
                <a:solidFill>
                  <a:schemeClr val="dk1"/>
                </a:solidFill>
                <a:latin typeface="Calibri"/>
                <a:ea typeface="Calibri"/>
                <a:cs typeface="Calibri"/>
                <a:sym typeface="Calibri"/>
              </a:rPr>
              <a:t>Coordinat</a:t>
            </a:r>
            <a:r>
              <a:rPr lang="en-US" sz="1400" dirty="0">
                <a:latin typeface="Calibri"/>
                <a:ea typeface="Calibri"/>
                <a:cs typeface="Calibri"/>
                <a:sym typeface="Calibri"/>
              </a:rPr>
              <a:t>e with</a:t>
            </a:r>
            <a:r>
              <a:rPr lang="en-US" sz="1400" i="0" u="none" strike="noStrike" cap="none" dirty="0">
                <a:solidFill>
                  <a:schemeClr val="dk1"/>
                </a:solidFill>
                <a:latin typeface="Calibri"/>
                <a:ea typeface="Calibri"/>
                <a:cs typeface="Calibri"/>
                <a:sym typeface="Calibri"/>
              </a:rPr>
              <a:t> government programs - Establishing a process for continued coordination between the program and governments at all levels.</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This covers the basics in terms of program approach, goals, and design. Next up: information about why states create these programs and the roles the states and federal government play.  </a:t>
            </a:r>
          </a:p>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1"/>
                </a:solidFill>
                <a:latin typeface="Calibri"/>
                <a:ea typeface="Calibri"/>
                <a:cs typeface="Calibri"/>
                <a:sym typeface="Calibri"/>
              </a:rPr>
              <a:t>_______________________________________</a:t>
            </a:r>
          </a:p>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2"/>
                </a:solidFill>
                <a:latin typeface="Calibri"/>
                <a:ea typeface="Calibri"/>
                <a:cs typeface="Calibri"/>
                <a:sym typeface="Calibri"/>
              </a:rPr>
              <a:t>Presenter </a:t>
            </a:r>
            <a:r>
              <a:rPr lang="en-US" sz="1400" i="0" u="none" strike="noStrike" cap="none" dirty="0">
                <a:solidFill>
                  <a:schemeClr val="dk2"/>
                </a:solidFill>
                <a:latin typeface="Calibri"/>
                <a:ea typeface="Calibri"/>
                <a:cs typeface="Calibri"/>
                <a:sym typeface="Calibri"/>
              </a:rPr>
              <a:t>- talk about your program: </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Use a map to show your coastal management program’s coastal zone boundary.</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Identify your program’s lead agency.</a:t>
            </a:r>
          </a:p>
          <a:p>
            <a:pPr marL="0" marR="0" lvl="0" indent="0" algn="l" rtl="0">
              <a:spcBef>
                <a:spcPts val="0"/>
              </a:spcBef>
              <a:buClr>
                <a:schemeClr val="dk1"/>
              </a:buClr>
              <a:buSzPct val="25000"/>
              <a:buFont typeface="Arial"/>
              <a:buNone/>
            </a:pPr>
            <a:endParaRPr sz="1400" i="0" u="none" strike="noStrike" cap="none" dirty="0">
              <a:solidFill>
                <a:schemeClr val="dk1"/>
              </a:solidFill>
              <a:latin typeface="Calibri"/>
              <a:ea typeface="Calibri"/>
              <a:cs typeface="Calibri"/>
              <a:sym typeface="Calibri"/>
            </a:endParaRPr>
          </a:p>
        </p:txBody>
      </p:sp>
      <p:sp>
        <p:nvSpPr>
          <p:cNvPr id="383" name="Shape 383"/>
          <p:cNvSpPr>
            <a:spLocks noGrp="1" noRot="1" noChangeAspect="1"/>
          </p:cNvSpPr>
          <p:nvPr>
            <p:ph type="sldImg" idx="2"/>
          </p:nvPr>
        </p:nvSpPr>
        <p:spPr>
          <a:xfrm>
            <a:off x="125413" y="103188"/>
            <a:ext cx="2697162" cy="20224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827619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149225" y="114300"/>
            <a:ext cx="2890838" cy="21685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0" name="Shape 390"/>
          <p:cNvSpPr txBox="1">
            <a:spLocks noGrp="1"/>
          </p:cNvSpPr>
          <p:nvPr>
            <p:ph type="body" idx="1"/>
          </p:nvPr>
        </p:nvSpPr>
        <p:spPr>
          <a:xfrm>
            <a:off x="148590" y="2400300"/>
            <a:ext cx="6572249" cy="473202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The CZMA does not require states to create coastal management programs nor does it delegate authority to manage coastal land and water uses. Rather, states participate voluntarily and use their own authorities (sometimes through companion state coastal zone management legislation) to carry out their coastal management programs.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This approach begs the question – why do states participate in the national program</a:t>
            </a:r>
            <a:r>
              <a:rPr lang="en-US" sz="1400" dirty="0">
                <a:latin typeface="Calibri"/>
                <a:ea typeface="Calibri"/>
                <a:cs typeface="Calibri"/>
                <a:sym typeface="Calibri"/>
              </a:rPr>
              <a:t>?</a:t>
            </a:r>
            <a:r>
              <a:rPr lang="en-US" sz="1400" i="0" u="none" strike="noStrike" cap="none" dirty="0">
                <a:solidFill>
                  <a:schemeClr val="dk1"/>
                </a:solidFill>
                <a:latin typeface="Calibri"/>
                <a:ea typeface="Calibri"/>
                <a:cs typeface="Calibri"/>
                <a:sym typeface="Calibri"/>
              </a:rPr>
              <a:t> </a:t>
            </a:r>
            <a:r>
              <a:rPr lang="en-US" sz="1400" dirty="0">
                <a:latin typeface="Calibri"/>
                <a:ea typeface="Calibri"/>
                <a:cs typeface="Calibri"/>
                <a:sym typeface="Calibri"/>
              </a:rPr>
              <a:t> </a:t>
            </a:r>
            <a:r>
              <a:rPr lang="en-US" sz="1400" i="0" u="none" strike="noStrike" cap="none" dirty="0">
                <a:solidFill>
                  <a:schemeClr val="dk1"/>
                </a:solidFill>
                <a:latin typeface="Calibri"/>
                <a:ea typeface="Calibri"/>
                <a:cs typeface="Calibri"/>
                <a:sym typeface="Calibri"/>
              </a:rPr>
              <a:t>The CZMA provides a number of incentives, including the following.</a:t>
            </a:r>
          </a:p>
          <a:p>
            <a:pPr marL="0" marR="0" lvl="0" indent="0" algn="l" rtl="0">
              <a:spcBef>
                <a:spcPts val="0"/>
              </a:spcBef>
              <a:spcAft>
                <a:spcPts val="0"/>
              </a:spcAft>
              <a:buClr>
                <a:schemeClr val="dk1"/>
              </a:buClr>
              <a:buSzPct val="25000"/>
              <a:buFont typeface="Arial"/>
              <a:buNone/>
            </a:pPr>
            <a:r>
              <a:rPr lang="en-US" sz="1400" b="1" i="0" u="none" strike="noStrike" cap="none" dirty="0">
                <a:solidFill>
                  <a:schemeClr val="dk1"/>
                </a:solidFill>
                <a:latin typeface="Calibri"/>
                <a:ea typeface="Calibri"/>
                <a:cs typeface="Calibri"/>
                <a:sym typeface="Calibri"/>
              </a:rPr>
              <a:t> </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A national framework and federal support for comprehensive statewide coastal management.</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Funding for</a:t>
            </a:r>
          </a:p>
          <a:p>
            <a:pPr marL="742950" marR="0" lvl="1" indent="-285750" algn="l" rtl="0">
              <a:spcBef>
                <a:spcPts val="0"/>
              </a:spcBef>
              <a:spcAft>
                <a:spcPts val="0"/>
              </a:spcAft>
              <a:buClr>
                <a:schemeClr val="dk1"/>
              </a:buClr>
              <a:buSzPct val="100000"/>
              <a:buFont typeface="Calibri"/>
              <a:buChar char="o"/>
            </a:pPr>
            <a:r>
              <a:rPr lang="en-US" sz="1400" i="0" u="none" strike="noStrike" cap="none" dirty="0">
                <a:solidFill>
                  <a:schemeClr val="dk1"/>
                </a:solidFill>
                <a:latin typeface="Calibri"/>
                <a:ea typeface="Calibri"/>
                <a:cs typeface="Calibri"/>
                <a:sym typeface="Calibri"/>
              </a:rPr>
              <a:t>program development,</a:t>
            </a:r>
          </a:p>
          <a:p>
            <a:pPr marL="742950" marR="0" lvl="1" indent="-285750" algn="l" rtl="0">
              <a:spcBef>
                <a:spcPts val="0"/>
              </a:spcBef>
              <a:spcAft>
                <a:spcPts val="0"/>
              </a:spcAft>
              <a:buClr>
                <a:schemeClr val="dk1"/>
              </a:buClr>
              <a:buSzPct val="100000"/>
              <a:buFont typeface="Calibri"/>
              <a:buChar char="o"/>
            </a:pPr>
            <a:r>
              <a:rPr lang="en-US" sz="1400" i="0" u="none" strike="noStrike" cap="none" dirty="0">
                <a:solidFill>
                  <a:schemeClr val="dk1"/>
                </a:solidFill>
                <a:latin typeface="Calibri"/>
                <a:ea typeface="Calibri"/>
                <a:cs typeface="Calibri"/>
                <a:sym typeface="Calibri"/>
              </a:rPr>
              <a:t>program administration and implementation (including small scale construction and land acquisition), and</a:t>
            </a:r>
          </a:p>
          <a:p>
            <a:pPr marL="742950" marR="0" lvl="1" indent="-285750" algn="l" rtl="0">
              <a:spcBef>
                <a:spcPts val="0"/>
              </a:spcBef>
              <a:spcAft>
                <a:spcPts val="0"/>
              </a:spcAft>
              <a:buClr>
                <a:schemeClr val="dk1"/>
              </a:buClr>
              <a:buSzPct val="100000"/>
              <a:buFont typeface="Calibri"/>
              <a:buChar char="o"/>
            </a:pPr>
            <a:r>
              <a:rPr lang="en-US" sz="1400" i="0" u="none" strike="noStrike" cap="none" dirty="0">
                <a:solidFill>
                  <a:schemeClr val="dk1"/>
                </a:solidFill>
                <a:latin typeface="Calibri"/>
                <a:ea typeface="Calibri"/>
                <a:cs typeface="Calibri"/>
                <a:sym typeface="Calibri"/>
              </a:rPr>
              <a:t>program enhancement efforts.</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A framework to address emerging issues and long-standing challenges, through the Section 309 Coastal Zone Enhancement Program </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The ability to ensure that federal </a:t>
            </a:r>
            <a:r>
              <a:rPr lang="en-US" sz="1400" i="0" u="none" strike="noStrike" cap="none" dirty="0" smtClean="0">
                <a:solidFill>
                  <a:schemeClr val="dk1"/>
                </a:solidFill>
                <a:latin typeface="Calibri"/>
                <a:ea typeface="Calibri"/>
                <a:cs typeface="Calibri"/>
                <a:sym typeface="Calibri"/>
              </a:rPr>
              <a:t>actions </a:t>
            </a:r>
            <a:r>
              <a:rPr lang="en-US" sz="1400" i="0" u="none" strike="noStrike" cap="none" dirty="0">
                <a:solidFill>
                  <a:schemeClr val="dk1"/>
                </a:solidFill>
                <a:latin typeface="Calibri"/>
                <a:ea typeface="Calibri"/>
                <a:cs typeface="Calibri"/>
                <a:sym typeface="Calibri"/>
              </a:rPr>
              <a:t>(both within and outside a state’s coastal zone) that affect state coastal uses or resources are consistent with the state’s approved program through the federal consistency provision of the CZMA. </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Access to helpful products and technical assistance.</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Another reason not specifically addressed in the legislation concerns the benefits derived from being part of a national system that allows for peer-to-peer learning. For example, NOAA hosts national and regional meetings annually to encourage interaction among the </a:t>
            </a:r>
            <a:r>
              <a:rPr lang="en-US" sz="1400" dirty="0">
                <a:latin typeface="Calibri"/>
                <a:ea typeface="Calibri"/>
                <a:cs typeface="Calibri"/>
                <a:sym typeface="Calibri"/>
              </a:rPr>
              <a:t>programs.</a:t>
            </a:r>
          </a:p>
          <a:p>
            <a:pPr marL="0" marR="0" lvl="0" indent="0" algn="l" rtl="0">
              <a:spcBef>
                <a:spcPts val="640"/>
              </a:spcBef>
              <a:buClr>
                <a:schemeClr val="dk1"/>
              </a:buClr>
              <a:buSzPct val="25000"/>
              <a:buFont typeface="Arial"/>
              <a:buNone/>
            </a:pPr>
            <a:endParaRPr sz="1400" b="1" i="0" u="none" strike="noStrike" cap="none"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1449702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397" name="Shape 3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The CZMA relies on a federal-state partnership approach to achieve coastal management goals. The program provides the means by which state and federal expertise, policies, and resources come together. The different roles of the entities (federal and state governments) are used to support one another and get the job done.</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These roles are explored on the next few slides</a:t>
            </a:r>
            <a:r>
              <a:rPr lang="en-US" sz="1400" i="0" u="none" strike="noStrike" cap="none" dirty="0" smtClean="0">
                <a:solidFill>
                  <a:schemeClr val="dk1"/>
                </a:solidFill>
                <a:latin typeface="Calibri"/>
                <a:ea typeface="Calibri"/>
                <a:cs typeface="Calibri"/>
                <a:sym typeface="Calibri"/>
              </a:rPr>
              <a:t>.</a:t>
            </a:r>
            <a:endParaRPr lang="en-US" sz="140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4702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114300" y="91440"/>
            <a:ext cx="6320790" cy="801242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The state’s role is to implement. States work at the state and local level to implement coastal management programs.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They work with local communities, across state agencies, and in coordination with federal agencies.  The focus on a partnership and coordination </a:t>
            </a:r>
            <a:r>
              <a:rPr lang="en-US" sz="1400" i="0" u="none" strike="noStrike" cap="none" dirty="0" smtClean="0">
                <a:solidFill>
                  <a:schemeClr val="dk1"/>
                </a:solidFill>
                <a:latin typeface="Calibri"/>
                <a:ea typeface="Calibri"/>
                <a:cs typeface="Calibri"/>
                <a:sym typeface="Calibri"/>
              </a:rPr>
              <a:t>structure is designed to provide </a:t>
            </a:r>
            <a:r>
              <a:rPr lang="en-US" sz="1400" i="0" u="none" strike="noStrike" cap="none" dirty="0">
                <a:solidFill>
                  <a:schemeClr val="dk1"/>
                </a:solidFill>
                <a:latin typeface="Calibri"/>
                <a:ea typeface="Calibri"/>
                <a:cs typeface="Calibri"/>
                <a:sym typeface="Calibri"/>
              </a:rPr>
              <a:t>a catalyst for problem solving, partnership building, and on-the-ground changes.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Roles and activities include  </a:t>
            </a:r>
          </a:p>
          <a:p>
            <a:pPr marL="285750" marR="0" lvl="0" indent="-285750" algn="l" rtl="0">
              <a:spcBef>
                <a:spcPts val="0"/>
              </a:spcBef>
              <a:spcAft>
                <a:spcPts val="0"/>
              </a:spcAft>
              <a:buClr>
                <a:schemeClr val="dk1"/>
              </a:buClr>
              <a:buSzPct val="100000"/>
              <a:buFont typeface="Noto Sans Symbols"/>
              <a:buChar char="▪"/>
            </a:pPr>
            <a:r>
              <a:rPr lang="en-US" sz="1400" i="0" u="none" strike="noStrike" cap="none" dirty="0">
                <a:solidFill>
                  <a:schemeClr val="dk1"/>
                </a:solidFill>
                <a:latin typeface="Calibri"/>
                <a:ea typeface="Calibri"/>
                <a:cs typeface="Calibri"/>
                <a:sym typeface="Calibri"/>
              </a:rPr>
              <a:t>Develop enforceable programs that meet the requirements of the Act and its regulations.</a:t>
            </a:r>
          </a:p>
          <a:p>
            <a:pPr marL="285750" marR="0" lvl="0" indent="-285750" algn="l" rtl="0">
              <a:spcBef>
                <a:spcPts val="0"/>
              </a:spcBef>
              <a:spcAft>
                <a:spcPts val="0"/>
              </a:spcAft>
              <a:buClr>
                <a:schemeClr val="dk1"/>
              </a:buClr>
              <a:buSzPct val="100000"/>
              <a:buFont typeface="Noto Sans Symbols"/>
              <a:buChar char="▪"/>
            </a:pPr>
            <a:r>
              <a:rPr lang="en-US" sz="1400" i="0" u="none" strike="noStrike" cap="none" dirty="0">
                <a:solidFill>
                  <a:schemeClr val="dk1"/>
                </a:solidFill>
                <a:latin typeface="Calibri"/>
                <a:ea typeface="Calibri"/>
                <a:cs typeface="Calibri"/>
                <a:sym typeface="Calibri"/>
              </a:rPr>
              <a:t>Implement coastal management programs including</a:t>
            </a:r>
          </a:p>
          <a:p>
            <a:pPr marL="800100" marR="0" lvl="1" indent="-342900" algn="l" rtl="0">
              <a:spcBef>
                <a:spcPts val="0"/>
              </a:spcBef>
              <a:spcAft>
                <a:spcPts val="0"/>
              </a:spcAft>
              <a:buClr>
                <a:schemeClr val="dk1"/>
              </a:buClr>
              <a:buSzPct val="100000"/>
              <a:buFont typeface="Calibri"/>
              <a:buChar char="o"/>
            </a:pPr>
            <a:r>
              <a:rPr lang="en-US" sz="1400" i="0" u="none" strike="noStrike" cap="none" dirty="0">
                <a:solidFill>
                  <a:schemeClr val="dk1"/>
                </a:solidFill>
                <a:latin typeface="Calibri"/>
                <a:ea typeface="Calibri"/>
                <a:cs typeface="Calibri"/>
                <a:sym typeface="Calibri"/>
              </a:rPr>
              <a:t>Planning </a:t>
            </a:r>
          </a:p>
          <a:p>
            <a:pPr marL="800100" marR="0" lvl="1" indent="-342900" algn="l" rtl="0">
              <a:spcBef>
                <a:spcPts val="0"/>
              </a:spcBef>
              <a:spcAft>
                <a:spcPts val="0"/>
              </a:spcAft>
              <a:buClr>
                <a:schemeClr val="dk1"/>
              </a:buClr>
              <a:buSzPct val="100000"/>
              <a:buFont typeface="Calibri"/>
              <a:buChar char="o"/>
            </a:pPr>
            <a:r>
              <a:rPr lang="en-US" sz="1400" i="0" u="none" strike="noStrike" cap="none" dirty="0">
                <a:solidFill>
                  <a:schemeClr val="dk1"/>
                </a:solidFill>
                <a:latin typeface="Calibri"/>
                <a:ea typeface="Calibri"/>
                <a:cs typeface="Calibri"/>
                <a:sym typeface="Calibri"/>
              </a:rPr>
              <a:t>Permitting and enforcement </a:t>
            </a:r>
          </a:p>
          <a:p>
            <a:pPr marL="800100" marR="0" lvl="1" indent="-342900" algn="l" rtl="0">
              <a:spcBef>
                <a:spcPts val="0"/>
              </a:spcBef>
              <a:spcAft>
                <a:spcPts val="0"/>
              </a:spcAft>
              <a:buClr>
                <a:schemeClr val="dk1"/>
              </a:buClr>
              <a:buSzPct val="100000"/>
              <a:buFont typeface="Calibri"/>
              <a:buChar char="o"/>
            </a:pPr>
            <a:r>
              <a:rPr lang="en-US" sz="1400" i="0" u="none" strike="noStrike" cap="none" dirty="0" smtClean="0">
                <a:solidFill>
                  <a:schemeClr val="dk1"/>
                </a:solidFill>
                <a:latin typeface="Calibri"/>
                <a:ea typeface="Calibri"/>
                <a:cs typeface="Calibri"/>
                <a:sym typeface="Calibri"/>
              </a:rPr>
              <a:t>Federal consistency </a:t>
            </a:r>
            <a:endParaRPr lang="en-US" sz="1400" i="0" u="none" strike="noStrike" cap="none" dirty="0">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ct val="100000"/>
              <a:buFont typeface="Calibri"/>
              <a:buChar char="o"/>
            </a:pPr>
            <a:r>
              <a:rPr lang="en-US" sz="1400" i="0" u="none" strike="noStrike" cap="none" dirty="0">
                <a:solidFill>
                  <a:schemeClr val="dk1"/>
                </a:solidFill>
                <a:latin typeface="Calibri"/>
                <a:ea typeface="Calibri"/>
                <a:cs typeface="Calibri"/>
                <a:sym typeface="Calibri"/>
              </a:rPr>
              <a:t>Land acquisition</a:t>
            </a:r>
          </a:p>
          <a:p>
            <a:pPr marL="800100" marR="0" lvl="1" indent="-342900" algn="l" rtl="0">
              <a:spcBef>
                <a:spcPts val="0"/>
              </a:spcBef>
              <a:spcAft>
                <a:spcPts val="0"/>
              </a:spcAft>
              <a:buClr>
                <a:schemeClr val="dk1"/>
              </a:buClr>
              <a:buSzPct val="100000"/>
              <a:buFont typeface="Calibri"/>
              <a:buChar char="o"/>
            </a:pPr>
            <a:r>
              <a:rPr lang="en-US" sz="1400" i="0" u="none" strike="noStrike" cap="none" dirty="0">
                <a:solidFill>
                  <a:schemeClr val="dk1"/>
                </a:solidFill>
                <a:latin typeface="Calibri"/>
                <a:ea typeface="Calibri"/>
                <a:cs typeface="Calibri"/>
                <a:sym typeface="Calibri"/>
              </a:rPr>
              <a:t>Local and state capacity building </a:t>
            </a:r>
          </a:p>
          <a:p>
            <a:pPr marL="800100" marR="0" lvl="1" indent="-342900" algn="l" rtl="0">
              <a:spcBef>
                <a:spcPts val="0"/>
              </a:spcBef>
              <a:spcAft>
                <a:spcPts val="0"/>
              </a:spcAft>
              <a:buClr>
                <a:schemeClr val="dk1"/>
              </a:buClr>
              <a:buSzPct val="100000"/>
              <a:buFont typeface="Calibri"/>
              <a:buChar char="o"/>
            </a:pPr>
            <a:r>
              <a:rPr lang="en-US" sz="1400" i="0" u="none" strike="noStrike" cap="none" dirty="0">
                <a:solidFill>
                  <a:schemeClr val="dk1"/>
                </a:solidFill>
                <a:latin typeface="Calibri"/>
                <a:ea typeface="Calibri"/>
                <a:cs typeface="Calibri"/>
                <a:sym typeface="Calibri"/>
              </a:rPr>
              <a:t>Education and outreach </a:t>
            </a:r>
          </a:p>
          <a:p>
            <a:pPr marL="800100" marR="0" lvl="1" indent="-342900" algn="l" rtl="0">
              <a:spcBef>
                <a:spcPts val="0"/>
              </a:spcBef>
              <a:spcAft>
                <a:spcPts val="0"/>
              </a:spcAft>
              <a:buClr>
                <a:schemeClr val="dk1"/>
              </a:buClr>
              <a:buSzPct val="100000"/>
              <a:buFont typeface="Calibri"/>
              <a:buChar char="o"/>
            </a:pPr>
            <a:r>
              <a:rPr lang="en-US" sz="1400" i="0" u="none" strike="noStrike" cap="none" dirty="0">
                <a:solidFill>
                  <a:schemeClr val="dk1"/>
                </a:solidFill>
                <a:latin typeface="Calibri"/>
                <a:ea typeface="Calibri"/>
                <a:cs typeface="Calibri"/>
                <a:sym typeface="Calibri"/>
              </a:rPr>
              <a:t>Public involvement </a:t>
            </a:r>
          </a:p>
          <a:p>
            <a:pPr marL="800100" marR="0" lvl="1" indent="-342900" algn="l" rtl="0">
              <a:spcBef>
                <a:spcPts val="0"/>
              </a:spcBef>
              <a:spcAft>
                <a:spcPts val="0"/>
              </a:spcAft>
              <a:buClr>
                <a:schemeClr val="dk1"/>
              </a:buClr>
              <a:buSzPct val="100000"/>
              <a:buFont typeface="Calibri"/>
              <a:buChar char="o"/>
            </a:pPr>
            <a:r>
              <a:rPr lang="en-US" sz="1400" i="0" u="none" strike="noStrike" cap="none" dirty="0">
                <a:solidFill>
                  <a:schemeClr val="dk1"/>
                </a:solidFill>
                <a:latin typeface="Calibri"/>
                <a:ea typeface="Calibri"/>
                <a:cs typeface="Calibri"/>
                <a:sym typeface="Calibri"/>
              </a:rPr>
              <a:t>Government coordination</a:t>
            </a:r>
          </a:p>
          <a:p>
            <a:pPr marL="285750" marR="0" lvl="0" indent="-285750" algn="l" rtl="0">
              <a:spcBef>
                <a:spcPts val="0"/>
              </a:spcBef>
              <a:spcAft>
                <a:spcPts val="0"/>
              </a:spcAft>
              <a:buClr>
                <a:schemeClr val="dk1"/>
              </a:buClr>
              <a:buSzPct val="100000"/>
              <a:buFont typeface="Noto Sans Symbols"/>
              <a:buChar char="▪"/>
            </a:pPr>
            <a:r>
              <a:rPr lang="en-US" sz="1400" i="0" u="none" strike="noStrike" cap="none" dirty="0">
                <a:solidFill>
                  <a:schemeClr val="dk1"/>
                </a:solidFill>
                <a:latin typeface="Calibri"/>
                <a:ea typeface="Calibri"/>
                <a:cs typeface="Calibri"/>
                <a:sym typeface="Calibri"/>
              </a:rPr>
              <a:t>Manage CZMA funding agreements. Each coastal program negotiates and implements an annual cooperative agreement with NOAA to receive program funding</a:t>
            </a:r>
            <a:r>
              <a:rPr lang="en-US" sz="1400" dirty="0">
                <a:latin typeface="Calibri"/>
                <a:ea typeface="Calibri"/>
                <a:cs typeface="Calibri"/>
                <a:sym typeface="Calibri"/>
              </a:rPr>
              <a:t>.</a:t>
            </a:r>
          </a:p>
          <a:p>
            <a:pPr marL="285750" marR="0" lvl="0" indent="-285750" algn="l" rtl="0">
              <a:spcBef>
                <a:spcPts val="0"/>
              </a:spcBef>
              <a:spcAft>
                <a:spcPts val="0"/>
              </a:spcAft>
              <a:buClr>
                <a:schemeClr val="dk1"/>
              </a:buClr>
              <a:buSzPct val="100000"/>
              <a:buFont typeface="Noto Sans Symbols"/>
              <a:buChar char="▪"/>
            </a:pPr>
            <a:r>
              <a:rPr lang="en-US" sz="1400" i="0" u="none" strike="noStrike" cap="none" dirty="0">
                <a:solidFill>
                  <a:schemeClr val="dk1"/>
                </a:solidFill>
                <a:latin typeface="Calibri"/>
                <a:ea typeface="Calibri"/>
                <a:cs typeface="Calibri"/>
                <a:sym typeface="Calibri"/>
              </a:rPr>
              <a:t>Implement 5-year strategies. Each program works to enhance their programs through 5-year strategies under the CZMA’s section 309 enhancement grant program.</a:t>
            </a:r>
          </a:p>
          <a:p>
            <a:pPr marL="285750" marR="0" lvl="0" indent="-285750" algn="l" rtl="0">
              <a:spcBef>
                <a:spcPts val="0"/>
              </a:spcBef>
              <a:spcAft>
                <a:spcPts val="0"/>
              </a:spcAft>
              <a:buClr>
                <a:schemeClr val="dk1"/>
              </a:buClr>
              <a:buSzPct val="100000"/>
              <a:buFont typeface="Noto Sans Symbols"/>
              <a:buChar char="▪"/>
            </a:pPr>
            <a:r>
              <a:rPr lang="en-US" sz="1400" i="0" u="none" strike="noStrike" cap="none" dirty="0">
                <a:solidFill>
                  <a:schemeClr val="dk1"/>
                </a:solidFill>
                <a:latin typeface="Calibri"/>
                <a:ea typeface="Calibri"/>
                <a:cs typeface="Calibri"/>
                <a:sym typeface="Calibri"/>
              </a:rPr>
              <a:t>Semi-annual reporting to cover implementation strategies and results.  </a:t>
            </a:r>
          </a:p>
          <a:p>
            <a:pPr marL="285750" marR="0" lvl="0" indent="-285750" algn="l" rtl="0">
              <a:spcBef>
                <a:spcPts val="0"/>
              </a:spcBef>
              <a:spcAft>
                <a:spcPts val="0"/>
              </a:spcAft>
              <a:buClr>
                <a:schemeClr val="dk1"/>
              </a:buClr>
              <a:buSzPct val="100000"/>
              <a:buFont typeface="Noto Sans Symbols"/>
              <a:buChar char="▪"/>
            </a:pPr>
            <a:r>
              <a:rPr lang="en-US" sz="1400" i="0" u="none" strike="noStrike" cap="none" dirty="0">
                <a:solidFill>
                  <a:schemeClr val="dk1"/>
                </a:solidFill>
                <a:latin typeface="Calibri"/>
                <a:ea typeface="Calibri"/>
                <a:cs typeface="Calibri"/>
                <a:sym typeface="Calibri"/>
              </a:rPr>
              <a:t>Partner coordination, with a variety of partners, including the National Estuarine Research Reserves. </a:t>
            </a:r>
            <a:endParaRPr lang="en-US" sz="140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1"/>
                </a:solidFill>
                <a:latin typeface="Calibri"/>
                <a:ea typeface="Calibri"/>
                <a:cs typeface="Calibri"/>
                <a:sym typeface="Calibri"/>
              </a:rPr>
              <a:t>_______________________________________</a:t>
            </a:r>
          </a:p>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2"/>
                </a:solidFill>
                <a:latin typeface="Calibri"/>
                <a:ea typeface="Calibri"/>
                <a:cs typeface="Calibri"/>
                <a:sym typeface="Calibri"/>
              </a:rPr>
              <a:t>Presenter </a:t>
            </a:r>
            <a:r>
              <a:rPr lang="en-US" sz="1400" i="0" u="none" strike="noStrike" cap="none" dirty="0">
                <a:solidFill>
                  <a:schemeClr val="dk2"/>
                </a:solidFill>
                <a:latin typeface="Calibri"/>
                <a:ea typeface="Calibri"/>
                <a:cs typeface="Calibri"/>
                <a:sym typeface="Calibri"/>
              </a:rPr>
              <a:t>- talk about your program: </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Share examples of your role in implementing your state’s coastal management program.</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Share examples of how CZMA funding is used in </a:t>
            </a:r>
            <a:r>
              <a:rPr lang="en-US" sz="1400" i="0" u="none" strike="noStrike" cap="none" dirty="0" smtClean="0">
                <a:solidFill>
                  <a:schemeClr val="dk1"/>
                </a:solidFill>
                <a:latin typeface="Calibri"/>
                <a:ea typeface="Calibri"/>
                <a:cs typeface="Calibri"/>
                <a:sym typeface="Calibri"/>
              </a:rPr>
              <a:t>your </a:t>
            </a:r>
            <a:r>
              <a:rPr lang="en-US" sz="1400" i="0" u="none" strike="noStrike" cap="none" dirty="0">
                <a:solidFill>
                  <a:schemeClr val="dk1"/>
                </a:solidFill>
                <a:latin typeface="Calibri"/>
                <a:ea typeface="Calibri"/>
                <a:cs typeface="Calibri"/>
                <a:sym typeface="Calibri"/>
              </a:rPr>
              <a:t>program.</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Include examples of the top priority areas and strategies from current assessment for </a:t>
            </a:r>
            <a:r>
              <a:rPr lang="en-US" sz="1400" i="0" u="none" strike="noStrike" cap="none" dirty="0" smtClean="0">
                <a:solidFill>
                  <a:schemeClr val="dk1"/>
                </a:solidFill>
                <a:latin typeface="Calibri"/>
                <a:ea typeface="Calibri"/>
                <a:cs typeface="Calibri"/>
                <a:sym typeface="Calibri"/>
              </a:rPr>
              <a:t>your </a:t>
            </a:r>
            <a:r>
              <a:rPr lang="en-US" sz="1400" i="0" u="none" strike="noStrike" cap="none" dirty="0">
                <a:solidFill>
                  <a:schemeClr val="dk1"/>
                </a:solidFill>
                <a:latin typeface="Calibri"/>
                <a:ea typeface="Calibri"/>
                <a:cs typeface="Calibri"/>
                <a:sym typeface="Calibri"/>
              </a:rPr>
              <a:t>program.</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Share when the last on-site evaluation occurred in your coastal management program.</a:t>
            </a:r>
          </a:p>
          <a:p>
            <a:pPr marL="285750" marR="0" lvl="0" indent="-285750" algn="l" rtl="0">
              <a:spcBef>
                <a:spcPts val="0"/>
              </a:spcBef>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Point out how many (if any) National Estuarine Research Reserves are in your state, the name(s) and any other important information.</a:t>
            </a:r>
          </a:p>
        </p:txBody>
      </p:sp>
      <p:sp>
        <p:nvSpPr>
          <p:cNvPr id="403" name="Shape 403"/>
          <p:cNvSpPr>
            <a:spLocks noGrp="1" noRot="1" noChangeAspect="1"/>
          </p:cNvSpPr>
          <p:nvPr>
            <p:ph type="sldImg" idx="2"/>
          </p:nvPr>
        </p:nvSpPr>
        <p:spPr>
          <a:xfrm>
            <a:off x="4435475" y="2511425"/>
            <a:ext cx="2319338" cy="1739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958951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331469" y="333756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The federal role is led by NOAA, who administers the National Coastal Zone Management Program and supports state implementation of the CZMA. (NOAA is under the Department of Commerce.) NOAA’s roles include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Providing program development technical and financial assistance.</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Approving programs and subsequent program changes.</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Providing program implementation funding.</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Supporting state-federal coordination efforts.</a:t>
            </a:r>
          </a:p>
          <a:p>
            <a:pPr marL="742950" marR="0" lvl="1" indent="-285750" algn="l" rtl="0">
              <a:spcBef>
                <a:spcPts val="0"/>
              </a:spcBef>
              <a:spcAft>
                <a:spcPts val="0"/>
              </a:spcAft>
              <a:buClr>
                <a:schemeClr val="dk1"/>
              </a:buClr>
              <a:buSzPct val="100000"/>
              <a:buFont typeface="Calibri"/>
              <a:buChar char="o"/>
            </a:pPr>
            <a:r>
              <a:rPr lang="en-US" sz="1400" i="0" u="none" strike="noStrike" cap="none" dirty="0">
                <a:solidFill>
                  <a:schemeClr val="dk1"/>
                </a:solidFill>
                <a:latin typeface="Calibri"/>
                <a:ea typeface="Calibri"/>
                <a:cs typeface="Calibri"/>
                <a:sym typeface="Calibri"/>
              </a:rPr>
              <a:t>NOAA provides general guidance to states as they implement Section 307 (federal consistency provisions).</a:t>
            </a:r>
          </a:p>
          <a:p>
            <a:pPr marL="742950" marR="0" lvl="1" indent="-285750" algn="l" rtl="0">
              <a:spcBef>
                <a:spcPts val="0"/>
              </a:spcBef>
              <a:spcAft>
                <a:spcPts val="0"/>
              </a:spcAft>
              <a:buClr>
                <a:schemeClr val="dk1"/>
              </a:buClr>
              <a:buSzPct val="100000"/>
              <a:buFont typeface="Calibri"/>
              <a:buChar char="o"/>
            </a:pPr>
            <a:r>
              <a:rPr lang="en-US" sz="1400" i="0" u="none" strike="noStrike" cap="none" dirty="0">
                <a:solidFill>
                  <a:schemeClr val="dk1"/>
                </a:solidFill>
                <a:latin typeface="Calibri"/>
                <a:ea typeface="Calibri"/>
                <a:cs typeface="Calibri"/>
                <a:sym typeface="Calibri"/>
              </a:rPr>
              <a:t>NOAA interprets the federal consistency regulations.</a:t>
            </a:r>
          </a:p>
          <a:p>
            <a:pPr marL="742950" marR="0" lvl="1" indent="-285750" algn="l" rtl="0">
              <a:spcBef>
                <a:spcPts val="0"/>
              </a:spcBef>
              <a:spcAft>
                <a:spcPts val="0"/>
              </a:spcAft>
              <a:buClr>
                <a:schemeClr val="dk1"/>
              </a:buClr>
              <a:buSzPct val="100000"/>
              <a:buFont typeface="Calibri"/>
              <a:buChar char="o"/>
            </a:pPr>
            <a:r>
              <a:rPr lang="en-US" sz="1400" i="0" u="none" strike="noStrike" cap="none" dirty="0">
                <a:solidFill>
                  <a:schemeClr val="dk1"/>
                </a:solidFill>
                <a:latin typeface="Calibri"/>
                <a:ea typeface="Calibri"/>
                <a:cs typeface="Calibri"/>
                <a:sym typeface="Calibri"/>
              </a:rPr>
              <a:t>NOAA mediates disputes between states and federal agencies on federal consistency matters.</a:t>
            </a:r>
          </a:p>
          <a:p>
            <a:pPr marL="742950" marR="0" lvl="1" indent="-285750" algn="l" rtl="0">
              <a:spcBef>
                <a:spcPts val="0"/>
              </a:spcBef>
              <a:spcAft>
                <a:spcPts val="0"/>
              </a:spcAft>
              <a:buClr>
                <a:schemeClr val="dk1"/>
              </a:buClr>
              <a:buSzPct val="100000"/>
              <a:buFont typeface="Calibri"/>
              <a:buChar char="o"/>
            </a:pPr>
            <a:r>
              <a:rPr lang="en-US" sz="1400" i="0" u="none" strike="noStrike" cap="none" dirty="0">
                <a:solidFill>
                  <a:schemeClr val="dk1"/>
                </a:solidFill>
                <a:latin typeface="Calibri"/>
                <a:ea typeface="Calibri"/>
                <a:cs typeface="Calibri"/>
                <a:sym typeface="Calibri"/>
              </a:rPr>
              <a:t>NOAA conducts training on federal consistency.</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Reviewing five-year, state-conducted assessments and enhancement strategies.</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Providing technical assistance including management, policy, and conflict resolution.</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Conducting a “continuing review” to ensure the state is implementing its program as approved, is addressing priority goals of the CZMA, and that CZMA funding is being used in a cost effective manner consistent with funding rules. </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Adopting all necessary guidance, rules, and regulations</a:t>
            </a:r>
            <a:r>
              <a:rPr lang="en-US" sz="1400" i="0" u="none" strike="noStrike" cap="none" dirty="0" smtClean="0">
                <a:solidFill>
                  <a:schemeClr val="dk1"/>
                </a:solidFill>
                <a:latin typeface="Calibri"/>
                <a:ea typeface="Calibri"/>
                <a:cs typeface="Calibri"/>
                <a:sym typeface="Calibri"/>
              </a:rPr>
              <a:t>.</a:t>
            </a:r>
            <a:endParaRPr lang="en-US" sz="1400" i="0" u="none" strike="noStrike" cap="none" dirty="0">
              <a:solidFill>
                <a:schemeClr val="dk1"/>
              </a:solidFill>
              <a:latin typeface="Calibri"/>
              <a:ea typeface="Calibri"/>
              <a:cs typeface="Calibri"/>
              <a:sym typeface="Calibri"/>
            </a:endParaRPr>
          </a:p>
        </p:txBody>
      </p:sp>
      <p:sp>
        <p:nvSpPr>
          <p:cNvPr id="414" name="Shape 414"/>
          <p:cNvSpPr>
            <a:spLocks noGrp="1" noRot="1" noChangeAspect="1"/>
          </p:cNvSpPr>
          <p:nvPr>
            <p:ph type="sldImg" idx="2"/>
          </p:nvPr>
        </p:nvSpPr>
        <p:spPr>
          <a:xfrm>
            <a:off x="0" y="125413"/>
            <a:ext cx="3687763" cy="27670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200695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400050" y="128588"/>
            <a:ext cx="5314950" cy="39862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427" name="Shape 4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NOAA’s Office for Coastal Management administers the National Coastal Zone Management Program.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In addition to all of the roles outlined on the previous slide, this NOAA office also provides significant coastal management support including data, tools, and training through the Digital Coast website and staff located around the country.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As a member of a coastal management program, you can reach out to NOAA staff for assistance. </a:t>
            </a:r>
          </a:p>
        </p:txBody>
      </p:sp>
    </p:spTree>
    <p:extLst>
      <p:ext uri="{BB962C8B-B14F-4D97-AF65-F5344CB8AC3E}">
        <p14:creationId xmlns:p14="http://schemas.microsoft.com/office/powerpoint/2010/main" val="2752093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250825" y="17463"/>
            <a:ext cx="6435725" cy="4826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State CZM programs</a:t>
            </a:r>
            <a:r>
              <a:rPr lang="en-US" sz="1400" dirty="0">
                <a:latin typeface="Calibri"/>
                <a:ea typeface="Calibri"/>
                <a:cs typeface="Calibri"/>
                <a:sym typeface="Calibri"/>
              </a:rPr>
              <a:t> </a:t>
            </a:r>
            <a:r>
              <a:rPr lang="en-US" sz="1400" i="0" u="none" strike="noStrike" cap="none" dirty="0">
                <a:solidFill>
                  <a:schemeClr val="dk1"/>
                </a:solidFill>
                <a:latin typeface="Calibri"/>
                <a:ea typeface="Calibri"/>
                <a:cs typeface="Calibri"/>
                <a:sym typeface="Calibri"/>
              </a:rPr>
              <a:t>are directly related to and supported by this national legislation and the federal-state partnership it creates. </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highlight>
                <a:srgbClr val="FFFFFF"/>
              </a:highlight>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highlight>
                <a:srgbClr val="FFFFFF"/>
              </a:highlight>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200" b="1" i="0" u="none" strike="noStrike" cap="none" dirty="0">
              <a:solidFill>
                <a:schemeClr val="dk1"/>
              </a:solidFill>
              <a:highlight>
                <a:srgbClr val="FFFFFF"/>
              </a:highlight>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200" b="1" i="0" u="none" strike="noStrike" cap="none" dirty="0">
              <a:solidFill>
                <a:schemeClr val="dk1"/>
              </a:solidFill>
              <a:highlight>
                <a:srgbClr val="FFFFFF"/>
              </a:highlight>
              <a:latin typeface="Arial"/>
              <a:ea typeface="Arial"/>
              <a:cs typeface="Arial"/>
              <a:sym typeface="Arial"/>
            </a:endParaRPr>
          </a:p>
          <a:p>
            <a:pPr marL="0" marR="0" lvl="0" indent="0" algn="l" rtl="0">
              <a:spcBef>
                <a:spcPts val="0"/>
              </a:spcBef>
              <a:buClr>
                <a:schemeClr val="dk1"/>
              </a:buClr>
              <a:buSzPct val="25000"/>
              <a:buFont typeface="Arial"/>
              <a:buNone/>
            </a:pPr>
            <a:endParaRPr sz="1200" b="1" i="0" u="none" strike="noStrike" cap="none" dirty="0">
              <a:solidFill>
                <a:schemeClr val="dk1"/>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42126697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106363" y="120650"/>
            <a:ext cx="6362700" cy="47720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433" name="Shape 43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The work you do contributes to the national goals of the CZMA and is supported by the federal-state partnership created by the </a:t>
            </a:r>
            <a:r>
              <a:rPr lang="en-US" sz="1400" dirty="0">
                <a:latin typeface="Calibri"/>
                <a:ea typeface="Calibri"/>
                <a:cs typeface="Calibri"/>
                <a:sym typeface="Calibri"/>
              </a:rPr>
              <a:t>this legislation</a:t>
            </a:r>
            <a:r>
              <a:rPr lang="en-US" sz="1400" i="0" u="none" strike="noStrike" cap="none" dirty="0">
                <a:solidFill>
                  <a:schemeClr val="dk1"/>
                </a:solidFill>
                <a:latin typeface="Calibri"/>
                <a:ea typeface="Calibri"/>
                <a:cs typeface="Calibri"/>
                <a:sym typeface="Calibri"/>
              </a:rPr>
              <a:t>.</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Let’s review some key points all coastal management staff should know about the CZMA.</a:t>
            </a:r>
          </a:p>
        </p:txBody>
      </p:sp>
    </p:spTree>
    <p:extLst>
      <p:ext uri="{BB962C8B-B14F-4D97-AF65-F5344CB8AC3E}">
        <p14:creationId xmlns:p14="http://schemas.microsoft.com/office/powerpoint/2010/main" val="1013604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331469" y="5086350"/>
            <a:ext cx="6320790" cy="359886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b="0" i="0" u="none" strike="noStrike" cap="none" dirty="0">
                <a:solidFill>
                  <a:schemeClr val="dk1"/>
                </a:solidFill>
                <a:latin typeface="Calibri"/>
                <a:ea typeface="Calibri"/>
                <a:cs typeface="Calibri"/>
                <a:sym typeface="Calibri"/>
              </a:rPr>
              <a:t>The following summarizes the key points needed to have a basic understanding of the CZMA and the coastal management program framework, the federal-state partnership, and the national network of coastal management programs. </a:t>
            </a:r>
          </a:p>
          <a:p>
            <a:pPr marL="0" marR="0" lvl="0" indent="0" algn="l" rtl="0">
              <a:spcBef>
                <a:spcPts val="0"/>
              </a:spcBef>
              <a:spcAft>
                <a:spcPts val="0"/>
              </a:spcAft>
              <a:buClr>
                <a:schemeClr val="dk1"/>
              </a:buClr>
              <a:buSzPct val="25000"/>
              <a:buFont typeface="Arial"/>
              <a:buNone/>
            </a:pPr>
            <a:endParaRPr sz="18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465" name="Shape 465"/>
          <p:cNvSpPr>
            <a:spLocks noGrp="1" noRot="1" noChangeAspect="1"/>
          </p:cNvSpPr>
          <p:nvPr>
            <p:ph type="sldImg" idx="2"/>
          </p:nvPr>
        </p:nvSpPr>
        <p:spPr>
          <a:xfrm>
            <a:off x="331788" y="77788"/>
            <a:ext cx="6319837" cy="4740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805725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331788" y="77788"/>
            <a:ext cx="6319837" cy="4740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473" name="Shape 473"/>
          <p:cNvSpPr txBox="1">
            <a:spLocks noGrp="1"/>
          </p:cNvSpPr>
          <p:nvPr>
            <p:ph type="body" idx="1"/>
          </p:nvPr>
        </p:nvSpPr>
        <p:spPr>
          <a:xfrm>
            <a:off x="331469" y="5086350"/>
            <a:ext cx="6320790" cy="359886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88391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331788" y="77788"/>
            <a:ext cx="6319837" cy="4740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481" name="Shape 481"/>
          <p:cNvSpPr txBox="1">
            <a:spLocks noGrp="1"/>
          </p:cNvSpPr>
          <p:nvPr>
            <p:ph type="body" idx="1"/>
          </p:nvPr>
        </p:nvSpPr>
        <p:spPr>
          <a:xfrm>
            <a:off x="331469" y="5086350"/>
            <a:ext cx="6320790" cy="359886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71039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331788" y="77788"/>
            <a:ext cx="6319837" cy="4740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489" name="Shape 489"/>
          <p:cNvSpPr txBox="1">
            <a:spLocks noGrp="1"/>
          </p:cNvSpPr>
          <p:nvPr>
            <p:ph type="body" idx="1"/>
          </p:nvPr>
        </p:nvSpPr>
        <p:spPr>
          <a:xfrm>
            <a:off x="331469" y="5086350"/>
            <a:ext cx="6320790" cy="359886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63503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331788" y="77788"/>
            <a:ext cx="6319837" cy="4740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497" name="Shape 497"/>
          <p:cNvSpPr txBox="1">
            <a:spLocks noGrp="1"/>
          </p:cNvSpPr>
          <p:nvPr>
            <p:ph type="body" idx="1"/>
          </p:nvPr>
        </p:nvSpPr>
        <p:spPr>
          <a:xfrm>
            <a:off x="331469" y="5086350"/>
            <a:ext cx="6320790" cy="359886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82933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331788" y="77788"/>
            <a:ext cx="6319837" cy="4740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505" name="Shape 505"/>
          <p:cNvSpPr txBox="1">
            <a:spLocks noGrp="1"/>
          </p:cNvSpPr>
          <p:nvPr>
            <p:ph type="body" idx="1"/>
          </p:nvPr>
        </p:nvSpPr>
        <p:spPr>
          <a:xfrm>
            <a:off x="331469" y="5086350"/>
            <a:ext cx="6320790" cy="359886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25526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198438" y="93663"/>
            <a:ext cx="6305550" cy="47291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513" name="Shape 5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US" sz="1400" b="0" i="0" u="none" strike="noStrike" cap="none" dirty="0">
                <a:solidFill>
                  <a:schemeClr val="dk1"/>
                </a:solidFill>
                <a:latin typeface="Calibri"/>
                <a:ea typeface="Calibri"/>
                <a:cs typeface="Calibri"/>
                <a:sym typeface="Calibri"/>
              </a:rPr>
              <a:t>Knowing these key points helps you understand how your program fits within the national context and how you can access helpful resources. </a:t>
            </a:r>
          </a:p>
          <a:p>
            <a:pPr marL="0" marR="0" lvl="0" indent="0" algn="l" rtl="0">
              <a:spcBef>
                <a:spcPts val="0"/>
              </a:spcBef>
              <a:buClr>
                <a:schemeClr val="dk1"/>
              </a:buClr>
              <a:buSzPct val="25000"/>
              <a:buFont typeface="Arial"/>
              <a:buNone/>
            </a:pPr>
            <a:endParaRPr sz="1200" b="0" i="1" u="none" strike="noStrike" cap="none" dirty="0">
              <a:solidFill>
                <a:schemeClr val="dk1"/>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3613794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546" name="Shape 5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Can you pass CZMA 101?</a:t>
            </a:r>
          </a:p>
          <a:p>
            <a:pPr marL="0" marR="0" lvl="0" indent="0" algn="l" rtl="0">
              <a:spcBef>
                <a:spcPts val="0"/>
              </a:spcBef>
              <a:spcAft>
                <a:spcPts val="0"/>
              </a:spcAft>
              <a:buClr>
                <a:schemeClr val="dk1"/>
              </a:buClr>
              <a:buSzPct val="25000"/>
              <a:buFont typeface="Arial"/>
              <a:buNone/>
            </a:pPr>
            <a:endParaRPr sz="140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The quiz  is 14 multiple choice or true/false questions with two extra credit questions.</a:t>
            </a:r>
          </a:p>
          <a:p>
            <a:pPr marL="0" marR="0" lvl="0" indent="0" algn="l" rtl="0">
              <a:spcBef>
                <a:spcPts val="0"/>
              </a:spcBef>
              <a:spcAft>
                <a:spcPts val="0"/>
              </a:spcAft>
              <a:buClr>
                <a:schemeClr val="dk1"/>
              </a:buClr>
              <a:buSzPct val="25000"/>
              <a:buFont typeface="Arial"/>
              <a:buNone/>
            </a:pPr>
            <a:endParaRPr sz="1400" dirty="0">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r>
              <a:rPr lang="en-US" sz="1400" u="sng" dirty="0">
                <a:solidFill>
                  <a:schemeClr val="hlink"/>
                </a:solidFill>
                <a:latin typeface="Calibri"/>
                <a:ea typeface="Calibri"/>
                <a:cs typeface="Calibri"/>
                <a:sym typeface="Calibri"/>
                <a:hlinkClick r:id="rId3"/>
              </a:rPr>
              <a:t>https://coast.noaa.gov/digitalcoast/training/resources/czma-101.html</a:t>
            </a:r>
          </a:p>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525470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76200" y="685800"/>
            <a:ext cx="6702425" cy="50260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552" name="Shape 552"/>
          <p:cNvSpPr txBox="1">
            <a:spLocks noGrp="1"/>
          </p:cNvSpPr>
          <p:nvPr>
            <p:ph type="body" idx="1"/>
          </p:nvPr>
        </p:nvSpPr>
        <p:spPr>
          <a:xfrm>
            <a:off x="331469" y="5086350"/>
            <a:ext cx="6320790" cy="359886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472608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244475" y="163513"/>
            <a:ext cx="6167438" cy="46259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126" name="Shape 126"/>
          <p:cNvSpPr txBox="1">
            <a:spLocks noGrp="1"/>
          </p:cNvSpPr>
          <p:nvPr>
            <p:ph type="body" idx="1"/>
          </p:nvPr>
        </p:nvSpPr>
        <p:spPr>
          <a:xfrm>
            <a:off x="685800" y="5292089"/>
            <a:ext cx="5486399" cy="3166109"/>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Your work furthers local, state, and national coastal management goals, including efforts to</a:t>
            </a:r>
          </a:p>
          <a:p>
            <a:pPr marL="285750" marR="0" lvl="0" indent="-260350" algn="l" rtl="0">
              <a:spcBef>
                <a:spcPts val="0"/>
              </a:spcBef>
              <a:spcAft>
                <a:spcPts val="0"/>
              </a:spcAft>
              <a:buClr>
                <a:schemeClr val="dk1"/>
              </a:buClr>
              <a:buSzPct val="100000"/>
              <a:buFont typeface="Calibri"/>
              <a:buChar char="▪"/>
            </a:pPr>
            <a:r>
              <a:rPr lang="en-US" sz="1400" dirty="0">
                <a:latin typeface="Calibri"/>
                <a:ea typeface="Calibri"/>
                <a:cs typeface="Calibri"/>
                <a:sym typeface="Calibri"/>
              </a:rPr>
              <a:t>protect natural resources;</a:t>
            </a:r>
          </a:p>
          <a:p>
            <a:pPr marL="285750" marR="0" lvl="0" indent="-260350" algn="l" rtl="0">
              <a:spcBef>
                <a:spcPts val="0"/>
              </a:spcBef>
              <a:spcAft>
                <a:spcPts val="0"/>
              </a:spcAft>
              <a:buClr>
                <a:schemeClr val="dk1"/>
              </a:buClr>
              <a:buSzPct val="100000"/>
              <a:buFont typeface="Calibri"/>
              <a:buChar char="▪"/>
            </a:pPr>
            <a:r>
              <a:rPr lang="en-US" sz="1400" dirty="0">
                <a:latin typeface="Calibri"/>
                <a:ea typeface="Calibri"/>
                <a:cs typeface="Calibri"/>
                <a:sym typeface="Calibri"/>
              </a:rPr>
              <a:t>m</a:t>
            </a:r>
            <a:r>
              <a:rPr lang="en-US" sz="1400" i="0" u="none" strike="noStrike" cap="none" dirty="0">
                <a:solidFill>
                  <a:schemeClr val="dk1"/>
                </a:solidFill>
                <a:latin typeface="Calibri"/>
                <a:ea typeface="Calibri"/>
                <a:cs typeface="Calibri"/>
                <a:sym typeface="Calibri"/>
              </a:rPr>
              <a:t>anage development in high hazard areas</a:t>
            </a:r>
            <a:r>
              <a:rPr lang="en-US" sz="1400" dirty="0">
                <a:latin typeface="Calibri"/>
                <a:ea typeface="Calibri"/>
                <a:cs typeface="Calibri"/>
                <a:sym typeface="Calibri"/>
              </a:rPr>
              <a:t>;</a:t>
            </a:r>
          </a:p>
          <a:p>
            <a:pPr marL="285750" marR="0" lvl="0" indent="-260350" algn="l" rtl="0">
              <a:spcBef>
                <a:spcPts val="0"/>
              </a:spcBef>
              <a:spcAft>
                <a:spcPts val="0"/>
              </a:spcAft>
              <a:buClr>
                <a:schemeClr val="dk1"/>
              </a:buClr>
              <a:buSzPct val="100000"/>
              <a:buFont typeface="Calibri"/>
              <a:buChar char="▪"/>
            </a:pPr>
            <a:r>
              <a:rPr lang="en-US" sz="1400" dirty="0">
                <a:latin typeface="Calibri"/>
                <a:ea typeface="Calibri"/>
                <a:cs typeface="Calibri"/>
                <a:sym typeface="Calibri"/>
              </a:rPr>
              <a:t>g</a:t>
            </a:r>
            <a:r>
              <a:rPr lang="en-US" sz="1400" i="0" u="none" strike="noStrike" cap="none" dirty="0">
                <a:solidFill>
                  <a:schemeClr val="dk1"/>
                </a:solidFill>
                <a:latin typeface="Calibri"/>
                <a:ea typeface="Calibri"/>
                <a:cs typeface="Calibri"/>
                <a:sym typeface="Calibri"/>
              </a:rPr>
              <a:t>ive development priority to coastal-dependent uses</a:t>
            </a:r>
            <a:r>
              <a:rPr lang="en-US" sz="1400" dirty="0">
                <a:latin typeface="Calibri"/>
                <a:ea typeface="Calibri"/>
                <a:cs typeface="Calibri"/>
                <a:sym typeface="Calibri"/>
              </a:rPr>
              <a:t>;</a:t>
            </a:r>
          </a:p>
          <a:p>
            <a:pPr marL="285750" marR="0" lvl="0" indent="-260350" algn="l" rtl="0">
              <a:spcBef>
                <a:spcPts val="0"/>
              </a:spcBef>
              <a:spcAft>
                <a:spcPts val="0"/>
              </a:spcAft>
              <a:buClr>
                <a:schemeClr val="dk1"/>
              </a:buClr>
              <a:buSzPct val="100000"/>
              <a:buFont typeface="Calibri"/>
              <a:buChar char="▪"/>
            </a:pPr>
            <a:r>
              <a:rPr lang="en-US" sz="1400" dirty="0">
                <a:latin typeface="Calibri"/>
                <a:ea typeface="Calibri"/>
                <a:cs typeface="Calibri"/>
                <a:sym typeface="Calibri"/>
              </a:rPr>
              <a:t>p</a:t>
            </a:r>
            <a:r>
              <a:rPr lang="en-US" sz="1400" i="0" u="none" strike="noStrike" cap="none" dirty="0">
                <a:solidFill>
                  <a:schemeClr val="dk1"/>
                </a:solidFill>
                <a:latin typeface="Calibri"/>
                <a:ea typeface="Calibri"/>
                <a:cs typeface="Calibri"/>
                <a:sym typeface="Calibri"/>
              </a:rPr>
              <a:t>rovide public access for recreation</a:t>
            </a:r>
            <a:r>
              <a:rPr lang="en-US" sz="1400" dirty="0">
                <a:latin typeface="Calibri"/>
                <a:ea typeface="Calibri"/>
                <a:cs typeface="Calibri"/>
                <a:sym typeface="Calibri"/>
              </a:rPr>
              <a:t>;</a:t>
            </a:r>
          </a:p>
          <a:p>
            <a:pPr marL="285750" marR="0" lvl="0" indent="-260350" algn="l" rtl="0">
              <a:spcBef>
                <a:spcPts val="0"/>
              </a:spcBef>
              <a:spcAft>
                <a:spcPts val="0"/>
              </a:spcAft>
              <a:buClr>
                <a:schemeClr val="dk1"/>
              </a:buClr>
              <a:buSzPct val="100000"/>
              <a:buFont typeface="Calibri"/>
              <a:buChar char="▪"/>
            </a:pPr>
            <a:r>
              <a:rPr lang="en-US" sz="1400" dirty="0">
                <a:latin typeface="Calibri"/>
                <a:ea typeface="Calibri"/>
                <a:cs typeface="Calibri"/>
                <a:sym typeface="Calibri"/>
              </a:rPr>
              <a:t>p</a:t>
            </a:r>
            <a:r>
              <a:rPr lang="en-US" sz="1400" i="0" u="none" strike="noStrike" cap="none" dirty="0">
                <a:solidFill>
                  <a:schemeClr val="dk1"/>
                </a:solidFill>
                <a:latin typeface="Calibri"/>
                <a:ea typeface="Calibri"/>
                <a:cs typeface="Calibri"/>
                <a:sym typeface="Calibri"/>
              </a:rPr>
              <a:t>rioritize water-dependent uses</a:t>
            </a:r>
            <a:r>
              <a:rPr lang="en-US" sz="1400" dirty="0">
                <a:latin typeface="Calibri"/>
                <a:ea typeface="Calibri"/>
                <a:cs typeface="Calibri"/>
                <a:sym typeface="Calibri"/>
              </a:rPr>
              <a:t>;</a:t>
            </a:r>
            <a:r>
              <a:rPr lang="en-US" sz="1400" i="0" u="none" strike="noStrike" cap="none" dirty="0">
                <a:solidFill>
                  <a:schemeClr val="dk1"/>
                </a:solidFill>
                <a:latin typeface="Calibri"/>
                <a:ea typeface="Calibri"/>
                <a:cs typeface="Calibri"/>
                <a:sym typeface="Calibri"/>
              </a:rPr>
              <a:t> and</a:t>
            </a:r>
          </a:p>
          <a:p>
            <a:pPr marL="285750" marR="0" lvl="0" indent="-260350" algn="l" rtl="0">
              <a:spcBef>
                <a:spcPts val="0"/>
              </a:spcBef>
              <a:buClr>
                <a:schemeClr val="dk1"/>
              </a:buClr>
              <a:buSzPct val="100000"/>
              <a:buFont typeface="Calibri"/>
              <a:buChar char="▪"/>
            </a:pPr>
            <a:r>
              <a:rPr lang="en-US" sz="1400" dirty="0">
                <a:latin typeface="Calibri"/>
                <a:ea typeface="Calibri"/>
                <a:cs typeface="Calibri"/>
                <a:sym typeface="Calibri"/>
              </a:rPr>
              <a:t>c</a:t>
            </a:r>
            <a:r>
              <a:rPr lang="en-US" sz="1400" i="0" u="none" strike="noStrike" cap="none" dirty="0">
                <a:solidFill>
                  <a:schemeClr val="dk1"/>
                </a:solidFill>
                <a:latin typeface="Calibri"/>
                <a:ea typeface="Calibri"/>
                <a:cs typeface="Calibri"/>
                <a:sym typeface="Calibri"/>
              </a:rPr>
              <a:t>oordinate state and federal actions.</a:t>
            </a:r>
          </a:p>
        </p:txBody>
      </p:sp>
    </p:spTree>
    <p:extLst>
      <p:ext uri="{BB962C8B-B14F-4D97-AF65-F5344CB8AC3E}">
        <p14:creationId xmlns:p14="http://schemas.microsoft.com/office/powerpoint/2010/main" val="2531045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a:spLocks noGrp="1" noRot="1" noChangeAspect="1"/>
          </p:cNvSpPr>
          <p:nvPr>
            <p:ph type="sldImg" idx="2"/>
          </p:nvPr>
        </p:nvSpPr>
        <p:spPr>
          <a:xfrm>
            <a:off x="296863" y="106363"/>
            <a:ext cx="5497512" cy="41243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560" name="Shape 56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1"/>
                </a:solidFill>
                <a:latin typeface="Calibri"/>
                <a:ea typeface="Calibri"/>
                <a:cs typeface="Calibri"/>
                <a:sym typeface="Calibri"/>
              </a:rPr>
              <a:t>Let’s take a moment to jump into some of the specific parts of the CZMA that play a role in developing and implementing a coastal management program.  You’ll hear these terms around your office. Some people refer to these components by the corresponding section number in the legislation, others by the types of activities or programs the section focuses on. We will use both.</a:t>
            </a:r>
          </a:p>
          <a:p>
            <a:pPr marL="0" marR="0" lvl="0" indent="0" algn="l" rtl="0">
              <a:spcBef>
                <a:spcPts val="640"/>
              </a:spcBef>
              <a:spcAft>
                <a:spcPts val="0"/>
              </a:spcAft>
              <a:buClr>
                <a:schemeClr val="dk1"/>
              </a:buClr>
              <a:buSzPct val="25000"/>
              <a:buFont typeface="Arial"/>
              <a:buNone/>
            </a:pPr>
            <a:endParaRPr sz="1200" b="0" i="0" u="none" strike="noStrike" cap="none" dirty="0" smtClean="0">
              <a:solidFill>
                <a:schemeClr val="dk1"/>
              </a:solidFill>
              <a:latin typeface="Arial"/>
              <a:ea typeface="Arial"/>
              <a:cs typeface="Arial"/>
              <a:sym typeface="Arial"/>
            </a:endParaRPr>
          </a:p>
          <a:p>
            <a:pPr marL="0" marR="0" lvl="0" indent="0" algn="l" rtl="0">
              <a:spcBef>
                <a:spcPts val="64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432825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a:spLocks noGrp="1" noRot="1" noChangeAspect="1"/>
          </p:cNvSpPr>
          <p:nvPr>
            <p:ph type="sldImg" idx="2"/>
          </p:nvPr>
        </p:nvSpPr>
        <p:spPr>
          <a:xfrm>
            <a:off x="152400" y="685800"/>
            <a:ext cx="6523038" cy="48926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566" name="Shape 566"/>
          <p:cNvSpPr txBox="1">
            <a:spLocks noGrp="1"/>
          </p:cNvSpPr>
          <p:nvPr>
            <p:ph type="body" idx="1"/>
          </p:nvPr>
        </p:nvSpPr>
        <p:spPr>
          <a:xfrm>
            <a:off x="685800" y="5966460"/>
            <a:ext cx="5486399" cy="17145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Section 304 defines important terms used in the CZMA, such as “coastal zone,” “coastal resource of national significance,” “coastal waters,” “coastal state,” “coastal energy activity,” “energy facilities,” and “enforceable policy.”</a:t>
            </a:r>
          </a:p>
          <a:p>
            <a:pPr marL="0" marR="0" lvl="0" indent="0" algn="l" rtl="0">
              <a:lnSpc>
                <a:spcPct val="115000"/>
              </a:lnSpc>
              <a:spcBef>
                <a:spcPts val="0"/>
              </a:spcBef>
              <a:buClr>
                <a:schemeClr val="dk1"/>
              </a:buClr>
              <a:buSzPct val="25000"/>
              <a:buFont typeface="Arial"/>
              <a:buNone/>
            </a:pPr>
            <a:endParaRPr sz="1400" i="0" u="none" strike="noStrike" cap="none" dirty="0">
              <a:solidFill>
                <a:srgbClr val="38761D"/>
              </a:solidFill>
              <a:highlight>
                <a:srgbClr val="FFFFFF"/>
              </a:highlight>
              <a:latin typeface="Calibri"/>
              <a:ea typeface="Calibri"/>
              <a:cs typeface="Calibri"/>
              <a:sym typeface="Calibri"/>
            </a:endParaRPr>
          </a:p>
        </p:txBody>
      </p:sp>
    </p:spTree>
    <p:extLst>
      <p:ext uri="{BB962C8B-B14F-4D97-AF65-F5344CB8AC3E}">
        <p14:creationId xmlns:p14="http://schemas.microsoft.com/office/powerpoint/2010/main" val="25678831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a:spLocks noGrp="1" noRot="1" noChangeAspect="1"/>
          </p:cNvSpPr>
          <p:nvPr>
            <p:ph type="sldImg" idx="2"/>
          </p:nvPr>
        </p:nvSpPr>
        <p:spPr>
          <a:xfrm>
            <a:off x="198438" y="685800"/>
            <a:ext cx="6430962" cy="48228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576" name="Shape 576"/>
          <p:cNvSpPr txBox="1">
            <a:spLocks noGrp="1"/>
          </p:cNvSpPr>
          <p:nvPr>
            <p:ph type="body" idx="1"/>
          </p:nvPr>
        </p:nvSpPr>
        <p:spPr>
          <a:xfrm>
            <a:off x="708660" y="5886450"/>
            <a:ext cx="5486399" cy="19431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Good to Know</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r>
            <a:br>
              <a:rPr lang="en-US" sz="1400" i="0" u="none" strike="noStrike" cap="none" dirty="0">
                <a:solidFill>
                  <a:schemeClr val="dk1"/>
                </a:solidFill>
                <a:latin typeface="Calibri"/>
                <a:ea typeface="Calibri"/>
                <a:cs typeface="Calibri"/>
                <a:sym typeface="Calibri"/>
              </a:rPr>
            </a:br>
            <a:r>
              <a:rPr lang="en-US" sz="1400" i="0" u="none" strike="noStrike" cap="none" dirty="0">
                <a:solidFill>
                  <a:schemeClr val="dk1"/>
                </a:solidFill>
                <a:latin typeface="Calibri"/>
                <a:ea typeface="Calibri"/>
                <a:cs typeface="Calibri"/>
                <a:sym typeface="Calibri"/>
              </a:rPr>
              <a:t>Section 304 definitions are important because a common understanding of these terms is necessary for the successful development </a:t>
            </a:r>
            <a:r>
              <a:rPr lang="en-US" sz="1400" i="0" u="none" strike="noStrike" cap="none" dirty="0" smtClean="0">
                <a:solidFill>
                  <a:schemeClr val="dk1"/>
                </a:solidFill>
                <a:latin typeface="Calibri"/>
                <a:ea typeface="Calibri"/>
                <a:cs typeface="Calibri"/>
                <a:sym typeface="Calibri"/>
              </a:rPr>
              <a:t>and</a:t>
            </a:r>
            <a:r>
              <a:rPr lang="en-US" sz="1400" i="0" u="none" strike="noStrike" cap="none" baseline="0" dirty="0" smtClean="0">
                <a:solidFill>
                  <a:schemeClr val="dk1"/>
                </a:solidFill>
                <a:latin typeface="Calibri"/>
                <a:ea typeface="Calibri"/>
                <a:cs typeface="Calibri"/>
                <a:sym typeface="Calibri"/>
              </a:rPr>
              <a:t> </a:t>
            </a:r>
            <a:r>
              <a:rPr lang="en-US" sz="1400" i="0" u="none" strike="noStrike" cap="none" dirty="0" smtClean="0">
                <a:solidFill>
                  <a:schemeClr val="dk1"/>
                </a:solidFill>
                <a:latin typeface="Calibri"/>
                <a:ea typeface="Calibri"/>
                <a:cs typeface="Calibri"/>
                <a:sym typeface="Calibri"/>
              </a:rPr>
              <a:t>implementation </a:t>
            </a:r>
            <a:r>
              <a:rPr lang="en-US" sz="1400" i="0" u="none" strike="noStrike" cap="none" dirty="0">
                <a:solidFill>
                  <a:schemeClr val="dk1"/>
                </a:solidFill>
                <a:latin typeface="Calibri"/>
                <a:ea typeface="Calibri"/>
                <a:cs typeface="Calibri"/>
                <a:sym typeface="Calibri"/>
              </a:rPr>
              <a:t>of a coastal management program.</a:t>
            </a:r>
            <a:r>
              <a:rPr lang="en-US" sz="1800" b="0" i="0" u="none" strike="noStrike" cap="none" dirty="0">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24598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a:spLocks noGrp="1" noRot="1" noChangeAspect="1"/>
          </p:cNvSpPr>
          <p:nvPr>
            <p:ph type="sldImg" idx="2"/>
          </p:nvPr>
        </p:nvSpPr>
        <p:spPr>
          <a:xfrm>
            <a:off x="239713" y="1143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585" name="Shape 585"/>
          <p:cNvSpPr txBox="1">
            <a:spLocks noGrp="1"/>
          </p:cNvSpPr>
          <p:nvPr>
            <p:ph type="body" idx="1"/>
          </p:nvPr>
        </p:nvSpPr>
        <p:spPr>
          <a:xfrm>
            <a:off x="240030" y="3760469"/>
            <a:ext cx="644651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Section 306 outlines requirements to be met for a state program to achieve federally-approved status and receive (and continue to receive) federal funding.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Programs use federal and state funding to support a variety of implementation tools including</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Planning </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Permitting and enforcement </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F</a:t>
            </a:r>
            <a:r>
              <a:rPr lang="en-US" sz="1400" i="0" u="none" strike="noStrike" cap="none" dirty="0" smtClean="0">
                <a:solidFill>
                  <a:schemeClr val="dk1"/>
                </a:solidFill>
                <a:latin typeface="Calibri"/>
                <a:ea typeface="Calibri"/>
                <a:cs typeface="Calibri"/>
                <a:sym typeface="Calibri"/>
              </a:rPr>
              <a:t>ederal consistency</a:t>
            </a:r>
            <a:endParaRPr lang="en-US" sz="1400" i="0" u="none" strike="noStrike" cap="none"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Land acquisition</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Local and state capacity building </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Education and outreach </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Public involvement</a:t>
            </a:r>
          </a:p>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1"/>
                </a:solidFill>
                <a:latin typeface="Calibri"/>
                <a:ea typeface="Calibri"/>
                <a:cs typeface="Calibri"/>
                <a:sym typeface="Calibri"/>
              </a:rPr>
              <a:t>_______________________________________</a:t>
            </a:r>
          </a:p>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2"/>
                </a:solidFill>
                <a:latin typeface="Calibri"/>
                <a:ea typeface="Calibri"/>
                <a:cs typeface="Calibri"/>
                <a:sym typeface="Calibri"/>
              </a:rPr>
              <a:t>Presenter </a:t>
            </a:r>
            <a:r>
              <a:rPr lang="en-US" sz="1400" i="0" u="none" strike="noStrike" cap="none" dirty="0">
                <a:solidFill>
                  <a:schemeClr val="dk2"/>
                </a:solidFill>
                <a:latin typeface="Calibri"/>
                <a:ea typeface="Calibri"/>
                <a:cs typeface="Calibri"/>
                <a:sym typeface="Calibri"/>
              </a:rPr>
              <a:t>- talk about your program: </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Show a map of your coastal management program boundary. </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Include a chart showing how CZMA funding is used to fund implementation of the program.</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If your program implements pass-through funding, include examples of outcomes of locally funded projects</a:t>
            </a:r>
            <a:r>
              <a:rPr lang="en-US" sz="1400" i="0" u="none" strike="noStrike" cap="none" dirty="0" smtClean="0">
                <a:solidFill>
                  <a:schemeClr val="dk1"/>
                </a:solidFill>
                <a:latin typeface="Calibri"/>
                <a:ea typeface="Calibri"/>
                <a:cs typeface="Calibri"/>
                <a:sym typeface="Calibri"/>
              </a:rPr>
              <a:t>.</a:t>
            </a:r>
            <a:endParaRPr lang="en-US" sz="140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18548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a:spLocks noGrp="1" noRot="1" noChangeAspect="1"/>
          </p:cNvSpPr>
          <p:nvPr>
            <p:ph type="sldImg" idx="2"/>
          </p:nvPr>
        </p:nvSpPr>
        <p:spPr>
          <a:xfrm>
            <a:off x="122238" y="685800"/>
            <a:ext cx="6507162" cy="48799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595" name="Shape 595"/>
          <p:cNvSpPr txBox="1">
            <a:spLocks noGrp="1"/>
          </p:cNvSpPr>
          <p:nvPr>
            <p:ph type="body" idx="1"/>
          </p:nvPr>
        </p:nvSpPr>
        <p:spPr>
          <a:xfrm>
            <a:off x="674370" y="5795010"/>
            <a:ext cx="5486399" cy="24003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Good to Know</a:t>
            </a:r>
          </a:p>
          <a:p>
            <a:pPr marL="0" marR="0" lvl="0" indent="0" algn="l" rtl="0">
              <a:spcBef>
                <a:spcPts val="0"/>
              </a:spcBef>
              <a:spcAft>
                <a:spcPts val="0"/>
              </a:spcAft>
              <a:buClr>
                <a:schemeClr val="dk1"/>
              </a:buClr>
              <a:buSzPct val="25000"/>
              <a:buFont typeface="Arial"/>
              <a:buNone/>
            </a:pPr>
            <a:endParaRPr sz="140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Section 306 requirements provide a good overview of the program framework and explain often needed elements, such as coastal zone boundaries and how to implement program changes. This section also explains why programs receive annual CZMA funding support from the federal government.</a:t>
            </a:r>
          </a:p>
        </p:txBody>
      </p:sp>
    </p:spTree>
    <p:extLst>
      <p:ext uri="{BB962C8B-B14F-4D97-AF65-F5344CB8AC3E}">
        <p14:creationId xmlns:p14="http://schemas.microsoft.com/office/powerpoint/2010/main" val="2574267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a:spLocks noGrp="1" noRot="1" noChangeAspect="1"/>
          </p:cNvSpPr>
          <p:nvPr>
            <p:ph type="sldImg" idx="2"/>
          </p:nvPr>
        </p:nvSpPr>
        <p:spPr>
          <a:xfrm>
            <a:off x="152400" y="685800"/>
            <a:ext cx="6534150" cy="49006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05" name="Shape 605"/>
          <p:cNvSpPr txBox="1">
            <a:spLocks noGrp="1"/>
          </p:cNvSpPr>
          <p:nvPr>
            <p:ph type="body" idx="1"/>
          </p:nvPr>
        </p:nvSpPr>
        <p:spPr>
          <a:xfrm>
            <a:off x="731520" y="6423660"/>
            <a:ext cx="5486399" cy="139445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Section 306A authorizes funding for acquisition and construction projects to improve coastal resources including coastal habitat and public access. </a:t>
            </a:r>
          </a:p>
          <a:p>
            <a:pPr marL="457200" marR="0" lvl="0" indent="-76200" algn="l" rtl="0">
              <a:spcBef>
                <a:spcPts val="0"/>
              </a:spcBef>
              <a:buClr>
                <a:schemeClr val="dk1"/>
              </a:buClr>
              <a:buSzPct val="25000"/>
              <a:buFont typeface="Arial"/>
              <a:buNone/>
            </a:pPr>
            <a:endParaRPr sz="1200" b="0" i="0" u="none" strike="noStrike" cap="none" dirty="0">
              <a:solidFill>
                <a:srgbClr val="0000FF"/>
              </a:solidFill>
              <a:latin typeface="Arial"/>
              <a:ea typeface="Arial"/>
              <a:cs typeface="Arial"/>
              <a:sym typeface="Arial"/>
            </a:endParaRPr>
          </a:p>
        </p:txBody>
      </p:sp>
    </p:spTree>
    <p:extLst>
      <p:ext uri="{BB962C8B-B14F-4D97-AF65-F5344CB8AC3E}">
        <p14:creationId xmlns:p14="http://schemas.microsoft.com/office/powerpoint/2010/main" val="33045874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a:spLocks noGrp="1" noRot="1" noChangeAspect="1"/>
          </p:cNvSpPr>
          <p:nvPr>
            <p:ph type="sldImg" idx="2"/>
          </p:nvPr>
        </p:nvSpPr>
        <p:spPr>
          <a:xfrm>
            <a:off x="152400" y="685800"/>
            <a:ext cx="6537325" cy="49037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16" name="Shape 616"/>
          <p:cNvSpPr txBox="1">
            <a:spLocks noGrp="1"/>
          </p:cNvSpPr>
          <p:nvPr>
            <p:ph type="body" idx="1"/>
          </p:nvPr>
        </p:nvSpPr>
        <p:spPr>
          <a:xfrm>
            <a:off x="754379" y="6755129"/>
            <a:ext cx="5486399" cy="116585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Good to Know</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r>
            <a:br>
              <a:rPr lang="en-US" sz="1400" i="0" u="none" strike="noStrike" cap="none" dirty="0">
                <a:solidFill>
                  <a:schemeClr val="dk1"/>
                </a:solidFill>
                <a:latin typeface="Calibri"/>
                <a:ea typeface="Calibri"/>
                <a:cs typeface="Calibri"/>
                <a:sym typeface="Calibri"/>
              </a:rPr>
            </a:br>
            <a:r>
              <a:rPr lang="en-US" sz="1400" i="0" u="none" strike="noStrike" cap="none" dirty="0">
                <a:solidFill>
                  <a:schemeClr val="dk1"/>
                </a:solidFill>
                <a:latin typeface="Calibri"/>
                <a:ea typeface="Calibri"/>
                <a:cs typeface="Calibri"/>
                <a:sym typeface="Calibri"/>
              </a:rPr>
              <a:t>Section 306A tells you what types of projects are eligible for acquisition and construction project funding. </a:t>
            </a:r>
          </a:p>
        </p:txBody>
      </p:sp>
    </p:spTree>
    <p:extLst>
      <p:ext uri="{BB962C8B-B14F-4D97-AF65-F5344CB8AC3E}">
        <p14:creationId xmlns:p14="http://schemas.microsoft.com/office/powerpoint/2010/main" val="5424650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a:spLocks noGrp="1" noRot="1" noChangeAspect="1"/>
          </p:cNvSpPr>
          <p:nvPr>
            <p:ph type="sldImg" idx="2"/>
          </p:nvPr>
        </p:nvSpPr>
        <p:spPr>
          <a:xfrm>
            <a:off x="193675" y="92075"/>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26" name="Shape 626"/>
          <p:cNvSpPr txBox="1">
            <a:spLocks noGrp="1"/>
          </p:cNvSpPr>
          <p:nvPr>
            <p:ph type="body" idx="1"/>
          </p:nvPr>
        </p:nvSpPr>
        <p:spPr>
          <a:xfrm>
            <a:off x="194309" y="3771900"/>
            <a:ext cx="6526529" cy="4686300"/>
          </a:xfrm>
          <a:prstGeom prst="rect">
            <a:avLst/>
          </a:prstGeom>
          <a:noFill/>
          <a:ln>
            <a:noFill/>
          </a:ln>
        </p:spPr>
        <p:txBody>
          <a:bodyPr lIns="91425" tIns="91425" rIns="91425" bIns="91425" anchor="t" anchorCtr="0">
            <a:noAutofit/>
          </a:bodyPr>
          <a:lstStyle/>
          <a:p>
            <a:pPr rtl="0"/>
            <a:r>
              <a:rPr lang="en-US" sz="1400" b="0" i="0" u="none" strike="noStrike" kern="1200" cap="none" dirty="0" smtClean="0">
                <a:solidFill>
                  <a:schemeClr val="dk1"/>
                </a:solidFill>
                <a:latin typeface="Calibri"/>
                <a:ea typeface="Calibri"/>
                <a:cs typeface="Calibri"/>
                <a:sym typeface="Arial"/>
              </a:rPr>
              <a:t>Section 307, Coordination and Cooperation - more commonly known as the “federal consistency” provision, requires</a:t>
            </a:r>
          </a:p>
          <a:p>
            <a:pPr marL="457200" lvl="0" indent="-228600" rtl="0">
              <a:lnSpc>
                <a:spcPct val="115000"/>
              </a:lnSpc>
              <a:spcBef>
                <a:spcPts val="0"/>
              </a:spcBef>
              <a:buFont typeface="Calibri"/>
              <a:buChar char="●"/>
            </a:pPr>
            <a:r>
              <a:rPr lang="en-US" sz="1400" b="0" i="0" u="none" strike="noStrike" kern="1200" cap="none" dirty="0" smtClean="0">
                <a:solidFill>
                  <a:schemeClr val="dk1"/>
                </a:solidFill>
                <a:latin typeface="Calibri"/>
                <a:ea typeface="Calibri"/>
                <a:cs typeface="Calibri"/>
                <a:sym typeface="Arial"/>
              </a:rPr>
              <a:t>federal agencies;</a:t>
            </a:r>
          </a:p>
          <a:p>
            <a:pPr marL="457200" lvl="0" indent="-228600" rtl="0">
              <a:lnSpc>
                <a:spcPct val="115000"/>
              </a:lnSpc>
              <a:spcBef>
                <a:spcPts val="0"/>
              </a:spcBef>
              <a:buFont typeface="Calibri"/>
              <a:buChar char="●"/>
            </a:pPr>
            <a:r>
              <a:rPr lang="en-US" sz="1400" b="0" i="0" u="none" strike="noStrike" kern="1200" cap="none" dirty="0" smtClean="0">
                <a:solidFill>
                  <a:schemeClr val="dk1"/>
                </a:solidFill>
                <a:latin typeface="Calibri"/>
                <a:ea typeface="Calibri"/>
                <a:cs typeface="Calibri"/>
                <a:sym typeface="Arial"/>
              </a:rPr>
              <a:t>non-federal entities applying for required federal permits, licenses and other approvals; and</a:t>
            </a:r>
          </a:p>
          <a:p>
            <a:pPr marL="457200" lvl="0" indent="-228600" rtl="0">
              <a:lnSpc>
                <a:spcPct val="115000"/>
              </a:lnSpc>
              <a:spcBef>
                <a:spcPts val="0"/>
              </a:spcBef>
              <a:buFont typeface="Calibri"/>
              <a:buChar char="●"/>
            </a:pPr>
            <a:r>
              <a:rPr lang="en-US" sz="1400" b="0" i="0" u="none" strike="noStrike" kern="1200" cap="none" dirty="0" smtClean="0">
                <a:solidFill>
                  <a:schemeClr val="dk1"/>
                </a:solidFill>
                <a:latin typeface="Calibri"/>
                <a:ea typeface="Calibri"/>
                <a:cs typeface="Calibri"/>
                <a:sym typeface="Arial"/>
              </a:rPr>
              <a:t>state and local government applicants for federal financial assistance</a:t>
            </a:r>
          </a:p>
          <a:p>
            <a:pPr rtl="0"/>
            <a:r>
              <a:rPr lang="en-US" sz="1400" b="0" i="0" u="none" strike="noStrike" kern="1200" cap="none" dirty="0" smtClean="0">
                <a:solidFill>
                  <a:schemeClr val="dk1"/>
                </a:solidFill>
                <a:latin typeface="Calibri"/>
                <a:ea typeface="Calibri"/>
                <a:cs typeface="Calibri"/>
                <a:sym typeface="Arial"/>
              </a:rPr>
              <a:t>to conduct activities, within and outside the coastal zone, which have reasonably foreseeable effects on any coastal use (land or water) or natural resource of the coastal zone, in a manner consistent with the enforceable policies of state coastal management programs.</a:t>
            </a:r>
          </a:p>
          <a:p>
            <a:pPr rtl="0"/>
            <a:r>
              <a:rPr lang="en-US" sz="1400" b="0" i="0" u="none" strike="noStrike" kern="1200" cap="none" dirty="0" smtClean="0">
                <a:solidFill>
                  <a:schemeClr val="dk1"/>
                </a:solidFill>
                <a:latin typeface="Calibri"/>
                <a:ea typeface="Calibri"/>
                <a:cs typeface="Calibri"/>
                <a:sym typeface="Arial"/>
              </a:rPr>
              <a:t/>
            </a:r>
            <a:br>
              <a:rPr lang="en-US" sz="1400" b="0" i="0" u="none" strike="noStrike" kern="1200" cap="none" dirty="0" smtClean="0">
                <a:solidFill>
                  <a:schemeClr val="dk1"/>
                </a:solidFill>
                <a:latin typeface="Calibri"/>
                <a:ea typeface="Calibri"/>
                <a:cs typeface="Calibri"/>
                <a:sym typeface="Arial"/>
              </a:rPr>
            </a:br>
            <a:r>
              <a:rPr lang="en-US" sz="1400" b="0" i="0" u="none" strike="noStrike" kern="1200" cap="none" dirty="0" smtClean="0">
                <a:solidFill>
                  <a:schemeClr val="dk1"/>
                </a:solidFill>
                <a:latin typeface="Calibri"/>
                <a:ea typeface="Calibri"/>
                <a:cs typeface="Calibri"/>
                <a:sym typeface="Arial"/>
              </a:rPr>
              <a:t>State programs use this unique and powerful tool to facilitate cooperation and coordination with federal agencies to manage coastal activities and resources. Many states consider this one of the stronger aspects of the CZMA - the ability to have a voice when federal actions are proposed by: federal agencies, applicants for federal permits, and state or local governments using federal dollars that affect coastal uses and resources.</a:t>
            </a:r>
          </a:p>
          <a:p>
            <a:r>
              <a:rPr lang="en-US" sz="1400" dirty="0" smtClean="0"/>
              <a:t/>
            </a:r>
            <a:br>
              <a:rPr lang="en-US" sz="1400" dirty="0" smtClean="0"/>
            </a:br>
            <a:endParaRPr sz="1400" i="0" u="none" strike="noStrike" cap="none" dirty="0">
              <a:solidFill>
                <a:schemeClr val="dk1"/>
              </a:solidFill>
              <a:highlight>
                <a:srgbClr val="FFFFFF"/>
              </a:highlight>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1"/>
                </a:solidFill>
                <a:latin typeface="Calibri"/>
                <a:ea typeface="Calibri"/>
                <a:cs typeface="Calibri"/>
                <a:sym typeface="Calibri"/>
              </a:rPr>
              <a:t>_______________________________________</a:t>
            </a:r>
          </a:p>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2"/>
                </a:solidFill>
                <a:latin typeface="Calibri"/>
                <a:ea typeface="Calibri"/>
                <a:cs typeface="Calibri"/>
                <a:sym typeface="Calibri"/>
              </a:rPr>
              <a:t>Presenter </a:t>
            </a:r>
            <a:r>
              <a:rPr lang="en-US" sz="1400" i="0" u="none" strike="noStrike" cap="none" dirty="0">
                <a:solidFill>
                  <a:schemeClr val="dk2"/>
                </a:solidFill>
                <a:latin typeface="Calibri"/>
                <a:ea typeface="Calibri"/>
                <a:cs typeface="Calibri"/>
                <a:sym typeface="Calibri"/>
              </a:rPr>
              <a:t>- talk about your program: </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Add example of a recent federal consistency determination or certification made for a federal agency activity, license, or permit. </a:t>
            </a:r>
          </a:p>
          <a:p>
            <a:pPr marL="0" marR="0" lvl="0" indent="0" algn="l" rtl="0">
              <a:lnSpc>
                <a:spcPct val="115000"/>
              </a:lnSpc>
              <a:spcBef>
                <a:spcPts val="0"/>
              </a:spcBef>
              <a:spcAft>
                <a:spcPts val="0"/>
              </a:spcAft>
              <a:buClr>
                <a:schemeClr val="dk1"/>
              </a:buClr>
              <a:buSzPct val="25000"/>
              <a:buFont typeface="Arial"/>
              <a:buNone/>
            </a:pPr>
            <a:endParaRPr sz="1400" b="0" i="0" u="none" strike="noStrike" cap="none" dirty="0">
              <a:solidFill>
                <a:srgbClr val="38761D"/>
              </a:solidFill>
              <a:highlight>
                <a:srgbClr val="FFFFFF"/>
              </a:highlight>
              <a:latin typeface="Calibri"/>
              <a:ea typeface="Calibri"/>
              <a:cs typeface="Calibri"/>
              <a:sym typeface="Calibri"/>
            </a:endParaRPr>
          </a:p>
          <a:p>
            <a:pPr marL="0" marR="0" lvl="0" indent="0" algn="l" rtl="0">
              <a:lnSpc>
                <a:spcPct val="115000"/>
              </a:lnSpc>
              <a:spcBef>
                <a:spcPts val="400"/>
              </a:spcBef>
              <a:buClr>
                <a:schemeClr val="dk1"/>
              </a:buClr>
              <a:buSzPct val="25000"/>
              <a:buFont typeface="Arial"/>
              <a:buNone/>
            </a:pPr>
            <a:endParaRPr sz="1400" b="0" i="0" u="none" strike="noStrike" cap="none" dirty="0">
              <a:solidFill>
                <a:srgbClr val="0000FF"/>
              </a:solidFill>
              <a:highlight>
                <a:srgbClr val="FFFFFF"/>
              </a:highlight>
              <a:latin typeface="Calibri"/>
              <a:ea typeface="Calibri"/>
              <a:cs typeface="Calibri"/>
              <a:sym typeface="Calibri"/>
            </a:endParaRPr>
          </a:p>
        </p:txBody>
      </p:sp>
    </p:spTree>
    <p:extLst>
      <p:ext uri="{BB962C8B-B14F-4D97-AF65-F5344CB8AC3E}">
        <p14:creationId xmlns:p14="http://schemas.microsoft.com/office/powerpoint/2010/main" val="10320555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212725" y="685800"/>
            <a:ext cx="6538913" cy="49037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36" name="Shape 636"/>
          <p:cNvSpPr txBox="1">
            <a:spLocks noGrp="1"/>
          </p:cNvSpPr>
          <p:nvPr>
            <p:ph type="body" idx="1"/>
          </p:nvPr>
        </p:nvSpPr>
        <p:spPr>
          <a:xfrm>
            <a:off x="685800" y="6720839"/>
            <a:ext cx="5486399" cy="14858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Good to Know</a:t>
            </a:r>
          </a:p>
          <a:p>
            <a:pPr marL="0" marR="0" lvl="0" indent="0" algn="l" rtl="0">
              <a:spcBef>
                <a:spcPts val="0"/>
              </a:spcBef>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r>
            <a:br>
              <a:rPr lang="en-US" sz="1400" i="0" u="none" strike="noStrike" cap="none" dirty="0">
                <a:solidFill>
                  <a:schemeClr val="dk1"/>
                </a:solidFill>
                <a:latin typeface="Calibri"/>
                <a:ea typeface="Calibri"/>
                <a:cs typeface="Calibri"/>
                <a:sym typeface="Calibri"/>
              </a:rPr>
            </a:br>
            <a:r>
              <a:rPr lang="en-US" sz="1400" i="0" u="none" strike="noStrike" cap="none" dirty="0">
                <a:solidFill>
                  <a:schemeClr val="dk1"/>
                </a:solidFill>
                <a:latin typeface="Calibri"/>
                <a:ea typeface="Calibri"/>
                <a:cs typeface="Calibri"/>
                <a:sym typeface="Calibri"/>
              </a:rPr>
              <a:t>Section 307, federal consistency, is a unique and powerful tool coastal management programs use to work with federal agencies to manage coastal activities and resources.</a:t>
            </a:r>
          </a:p>
        </p:txBody>
      </p:sp>
    </p:spTree>
    <p:extLst>
      <p:ext uri="{BB962C8B-B14F-4D97-AF65-F5344CB8AC3E}">
        <p14:creationId xmlns:p14="http://schemas.microsoft.com/office/powerpoint/2010/main" val="36224881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a:spLocks noGrp="1" noRot="1" noChangeAspect="1"/>
          </p:cNvSpPr>
          <p:nvPr>
            <p:ph type="sldImg" idx="2"/>
          </p:nvPr>
        </p:nvSpPr>
        <p:spPr>
          <a:xfrm>
            <a:off x="149225" y="92075"/>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45" name="Shape 645"/>
          <p:cNvSpPr txBox="1">
            <a:spLocks noGrp="1"/>
          </p:cNvSpPr>
          <p:nvPr>
            <p:ph type="body" idx="1"/>
          </p:nvPr>
        </p:nvSpPr>
        <p:spPr>
          <a:xfrm>
            <a:off x="148590" y="3623310"/>
            <a:ext cx="6583680" cy="515492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Section 309 establishes the Coastal Zone Enhancement Program, which provides funds to coastal states to make improvements in their coastal management programs in nine areas: </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Public access</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Wetlands</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Hazards</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Energy facility siting</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Ocean governance</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Cumulative and secondary impacts</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Marine debris</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Aquaculture</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SAMPs (special area management plans)</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Every 5 years a coastal program assesses these areas and develops new strategies where appropriate that result in changes that enhance program efforts. This process can help a program address long standing or emerging issues.</a:t>
            </a:r>
          </a:p>
          <a:p>
            <a:pPr marL="0" marR="0" lvl="0" indent="0" algn="l" rtl="0">
              <a:lnSpc>
                <a:spcPct val="100000"/>
              </a:lnSpc>
              <a:spcBef>
                <a:spcPts val="400"/>
              </a:spcBef>
              <a:spcAft>
                <a:spcPts val="0"/>
              </a:spcAft>
              <a:buClr>
                <a:schemeClr val="dk1"/>
              </a:buClr>
              <a:buSzPct val="25000"/>
              <a:buFont typeface="Arial"/>
              <a:buNone/>
            </a:pPr>
            <a:endParaRPr sz="140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400" i="0" u="none" strike="noStrike" cap="none" dirty="0" smtClean="0">
                <a:solidFill>
                  <a:schemeClr val="dk1"/>
                </a:solidFill>
                <a:latin typeface="Calibri"/>
                <a:ea typeface="Calibri"/>
                <a:cs typeface="Calibri"/>
                <a:sym typeface="Calibri"/>
              </a:rPr>
              <a:t>_______________________________________</a:t>
            </a:r>
          </a:p>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2"/>
                </a:solidFill>
                <a:latin typeface="Calibri"/>
                <a:ea typeface="Calibri"/>
                <a:cs typeface="Calibri"/>
                <a:sym typeface="Calibri"/>
              </a:rPr>
              <a:t>Presenter </a:t>
            </a:r>
            <a:r>
              <a:rPr lang="en-US" sz="1400" i="0" u="none" strike="noStrike" cap="none" dirty="0">
                <a:solidFill>
                  <a:schemeClr val="dk2"/>
                </a:solidFill>
                <a:latin typeface="Calibri"/>
                <a:ea typeface="Calibri"/>
                <a:cs typeface="Calibri"/>
                <a:sym typeface="Calibri"/>
              </a:rPr>
              <a:t>- talk about your program: </a:t>
            </a:r>
          </a:p>
          <a:p>
            <a:pPr marL="285750" marR="0" lvl="0" indent="-285750" algn="l" rtl="0">
              <a:spcBef>
                <a:spcPts val="0"/>
              </a:spcBef>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Share examples of your coastal management program completed and current 309 strategies. </a:t>
            </a:r>
          </a:p>
        </p:txBody>
      </p:sp>
    </p:spTree>
    <p:extLst>
      <p:ext uri="{BB962C8B-B14F-4D97-AF65-F5344CB8AC3E}">
        <p14:creationId xmlns:p14="http://schemas.microsoft.com/office/powerpoint/2010/main" val="2847977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20675" y="111125"/>
            <a:ext cx="6159500" cy="46212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158" name="Shape 158"/>
          <p:cNvSpPr txBox="1">
            <a:spLocks noGrp="1"/>
          </p:cNvSpPr>
          <p:nvPr>
            <p:ph type="body" idx="1"/>
          </p:nvPr>
        </p:nvSpPr>
        <p:spPr>
          <a:xfrm>
            <a:off x="685800" y="5132069"/>
            <a:ext cx="5486399" cy="332613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The national legislation also supports a system of estuarine research reserves around the country, often referred to as NERRS (National Estuarine Research Reserve System). You will learn more about them throughout this presentation.</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Understanding the role of the state programs, the reserves, and the federal-state partnership, and how to access resources made available through this CZM network will be helpful.</a:t>
            </a:r>
          </a:p>
        </p:txBody>
      </p:sp>
    </p:spTree>
    <p:extLst>
      <p:ext uri="{BB962C8B-B14F-4D97-AF65-F5344CB8AC3E}">
        <p14:creationId xmlns:p14="http://schemas.microsoft.com/office/powerpoint/2010/main" val="22948946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168275" y="685800"/>
            <a:ext cx="6415088" cy="48117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56" name="Shape 656"/>
          <p:cNvSpPr txBox="1">
            <a:spLocks noGrp="1"/>
          </p:cNvSpPr>
          <p:nvPr>
            <p:ph type="body" idx="1"/>
          </p:nvPr>
        </p:nvSpPr>
        <p:spPr>
          <a:xfrm>
            <a:off x="800100" y="7018020"/>
            <a:ext cx="5486399" cy="126873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Good to Know</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r>
            <a:br>
              <a:rPr lang="en-US" sz="1400" i="0" u="none" strike="noStrike" cap="none" dirty="0">
                <a:solidFill>
                  <a:schemeClr val="dk1"/>
                </a:solidFill>
                <a:latin typeface="Calibri"/>
                <a:ea typeface="Calibri"/>
                <a:cs typeface="Calibri"/>
                <a:sym typeface="Calibri"/>
              </a:rPr>
            </a:br>
            <a:r>
              <a:rPr lang="en-US" sz="1400" i="0" u="none" strike="noStrike" cap="none" dirty="0">
                <a:solidFill>
                  <a:schemeClr val="dk1"/>
                </a:solidFill>
                <a:latin typeface="Calibri"/>
                <a:ea typeface="Calibri"/>
                <a:cs typeface="Calibri"/>
                <a:sym typeface="Calibri"/>
              </a:rPr>
              <a:t>Section 309 is used to improve efforts to address critical coastal issues both long-standing and emerging.</a:t>
            </a:r>
          </a:p>
          <a:p>
            <a:pPr marL="0" marR="0" lvl="0" indent="0" algn="l" rtl="0">
              <a:spcBef>
                <a:spcPts val="0"/>
              </a:spcBef>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908908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a:spLocks noGrp="1" noRot="1" noChangeAspect="1"/>
          </p:cNvSpPr>
          <p:nvPr>
            <p:ph type="sldImg" idx="2"/>
          </p:nvPr>
        </p:nvSpPr>
        <p:spPr>
          <a:xfrm>
            <a:off x="136525" y="120650"/>
            <a:ext cx="6332538" cy="47482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65" name="Shape 665"/>
          <p:cNvSpPr txBox="1">
            <a:spLocks noGrp="1"/>
          </p:cNvSpPr>
          <p:nvPr>
            <p:ph type="body" idx="1"/>
          </p:nvPr>
        </p:nvSpPr>
        <p:spPr>
          <a:xfrm>
            <a:off x="777239" y="5509260"/>
            <a:ext cx="5486399" cy="305180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Section 312 requires the review of state programs to ensure the state is</a:t>
            </a:r>
          </a:p>
          <a:p>
            <a:pPr marL="285750" marR="0" lvl="0" indent="-2603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implementing its program as approved, </a:t>
            </a:r>
          </a:p>
          <a:p>
            <a:pPr marL="285750" marR="0" lvl="0" indent="-2603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addressing priority goals of the CZMA, and </a:t>
            </a:r>
          </a:p>
          <a:p>
            <a:pPr marL="285750" marR="0" lvl="0" indent="-2603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using CZMA funding in a cost effective manner consistent with funding rules.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NOAA typically conducts these reviews every five to seven years and provides evaluation findings and recommendations. </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dirty="0">
              <a:solidFill>
                <a:srgbClr val="0000FF"/>
              </a:solidFill>
              <a:latin typeface="Arial"/>
              <a:ea typeface="Arial"/>
              <a:cs typeface="Arial"/>
              <a:sym typeface="Arial"/>
            </a:endParaRPr>
          </a:p>
        </p:txBody>
      </p:sp>
    </p:spTree>
    <p:extLst>
      <p:ext uri="{BB962C8B-B14F-4D97-AF65-F5344CB8AC3E}">
        <p14:creationId xmlns:p14="http://schemas.microsoft.com/office/powerpoint/2010/main" val="24224265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Shape 674"/>
          <p:cNvSpPr>
            <a:spLocks noGrp="1" noRot="1" noChangeAspect="1"/>
          </p:cNvSpPr>
          <p:nvPr>
            <p:ph type="sldImg" idx="2"/>
          </p:nvPr>
        </p:nvSpPr>
        <p:spPr>
          <a:xfrm>
            <a:off x="122238" y="685800"/>
            <a:ext cx="6610350" cy="49577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75" name="Shape 675"/>
          <p:cNvSpPr txBox="1">
            <a:spLocks noGrp="1"/>
          </p:cNvSpPr>
          <p:nvPr>
            <p:ph type="body" idx="1"/>
          </p:nvPr>
        </p:nvSpPr>
        <p:spPr>
          <a:xfrm>
            <a:off x="697229" y="6915150"/>
            <a:ext cx="5486399" cy="162305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Good to Know</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r>
            <a:br>
              <a:rPr lang="en-US" sz="1400" i="0" u="none" strike="noStrike" cap="none" dirty="0">
                <a:solidFill>
                  <a:schemeClr val="dk1"/>
                </a:solidFill>
                <a:latin typeface="Calibri"/>
                <a:ea typeface="Calibri"/>
                <a:cs typeface="Calibri"/>
                <a:sym typeface="Calibri"/>
              </a:rPr>
            </a:br>
            <a:r>
              <a:rPr lang="en-US" sz="1400" i="0" u="none" strike="noStrike" cap="none" dirty="0">
                <a:solidFill>
                  <a:schemeClr val="dk1"/>
                </a:solidFill>
                <a:latin typeface="Calibri"/>
                <a:ea typeface="Calibri"/>
                <a:cs typeface="Calibri"/>
                <a:sym typeface="Calibri"/>
              </a:rPr>
              <a:t>Section 312 explains the evaluation process. </a:t>
            </a:r>
            <a:r>
              <a:rPr lang="en-US" sz="1400" dirty="0">
                <a:latin typeface="Calibri"/>
                <a:ea typeface="Calibri"/>
                <a:cs typeface="Calibri"/>
                <a:sym typeface="Calibri"/>
              </a:rPr>
              <a:t>Co</a:t>
            </a:r>
            <a:r>
              <a:rPr lang="en-US" sz="1400" i="0" u="none" strike="noStrike" cap="none" dirty="0">
                <a:solidFill>
                  <a:schemeClr val="dk1"/>
                </a:solidFill>
                <a:latin typeface="Calibri"/>
                <a:ea typeface="Calibri"/>
                <a:cs typeface="Calibri"/>
                <a:sym typeface="Calibri"/>
              </a:rPr>
              <a:t>astal management programs can use the results for program improvement.</a:t>
            </a:r>
          </a:p>
          <a:p>
            <a:pPr marL="0" marR="0" lvl="0" indent="0" algn="l" rtl="0">
              <a:lnSpc>
                <a:spcPct val="115000"/>
              </a:lnSpc>
              <a:spcBef>
                <a:spcPts val="0"/>
              </a:spcBef>
              <a:buClr>
                <a:schemeClr val="dk1"/>
              </a:buClr>
              <a:buSzPct val="25000"/>
              <a:buFont typeface="Arial"/>
              <a:buNone/>
            </a:pPr>
            <a:endParaRPr sz="140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01874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Shape 683"/>
          <p:cNvSpPr>
            <a:spLocks noGrp="1" noRot="1" noChangeAspect="1"/>
          </p:cNvSpPr>
          <p:nvPr>
            <p:ph type="sldImg" idx="2"/>
          </p:nvPr>
        </p:nvSpPr>
        <p:spPr>
          <a:xfrm>
            <a:off x="114300" y="79375"/>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84" name="Shape 684"/>
          <p:cNvSpPr txBox="1">
            <a:spLocks noGrp="1"/>
          </p:cNvSpPr>
          <p:nvPr>
            <p:ph type="body" idx="1"/>
          </p:nvPr>
        </p:nvSpPr>
        <p:spPr>
          <a:xfrm>
            <a:off x="114300" y="3680460"/>
            <a:ext cx="6606539" cy="52577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1"/>
                </a:solidFill>
                <a:latin typeface="Calibri"/>
                <a:ea typeface="Calibri"/>
                <a:cs typeface="Calibri"/>
                <a:sym typeface="Calibri"/>
              </a:rPr>
              <a:t>Section </a:t>
            </a:r>
            <a:r>
              <a:rPr lang="en-US" sz="1400" i="0" u="none" strike="noStrike" cap="none" dirty="0">
                <a:solidFill>
                  <a:schemeClr val="dk1"/>
                </a:solidFill>
                <a:latin typeface="Calibri"/>
                <a:ea typeface="Calibri"/>
                <a:cs typeface="Calibri"/>
                <a:sym typeface="Calibri"/>
              </a:rPr>
              <a:t>315 established the Estuarine Research Reserve System. This network of 29 coastal sites protects and studies estuarine systems.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The reserves include over 1.3 million acres of estuaries and are focused on the following.</a:t>
            </a:r>
          </a:p>
          <a:p>
            <a:pPr marL="285750" marR="0" lvl="0" indent="-273050" algn="l" rtl="0">
              <a:spcBef>
                <a:spcPts val="0"/>
              </a:spcBef>
              <a:spcAft>
                <a:spcPts val="0"/>
              </a:spcAft>
              <a:buClr>
                <a:schemeClr val="dk1"/>
              </a:buClr>
              <a:buSzPct val="100000"/>
              <a:buFont typeface="Noto Sans Symbols"/>
              <a:buChar char="▪"/>
            </a:pPr>
            <a:r>
              <a:rPr lang="en-US" sz="1400" i="0" u="none" strike="noStrike" cap="none" dirty="0">
                <a:solidFill>
                  <a:schemeClr val="dk1"/>
                </a:solidFill>
                <a:latin typeface="Calibri"/>
                <a:ea typeface="Calibri"/>
                <a:cs typeface="Calibri"/>
                <a:sym typeface="Calibri"/>
              </a:rPr>
              <a:t>Stewardship. Each site undertakes the initiatives needed to keep estuaries healthy.</a:t>
            </a:r>
          </a:p>
          <a:p>
            <a:pPr marL="285750" marR="0" lvl="0" indent="-273050" algn="l" rtl="0">
              <a:spcBef>
                <a:spcPts val="0"/>
              </a:spcBef>
              <a:spcAft>
                <a:spcPts val="0"/>
              </a:spcAft>
              <a:buClr>
                <a:schemeClr val="dk1"/>
              </a:buClr>
              <a:buSzPct val="100000"/>
              <a:buFont typeface="Noto Sans Symbols"/>
              <a:buChar char="▪"/>
            </a:pPr>
            <a:r>
              <a:rPr lang="en-US" sz="1400" i="0" u="none" strike="noStrike" cap="none" dirty="0">
                <a:solidFill>
                  <a:schemeClr val="dk1"/>
                </a:solidFill>
                <a:latin typeface="Calibri"/>
                <a:ea typeface="Calibri"/>
                <a:cs typeface="Calibri"/>
                <a:sym typeface="Calibri"/>
              </a:rPr>
              <a:t>Research. Reserve-based research and monitoring data are used to aid conservation and management efforts on local and national levels.</a:t>
            </a:r>
          </a:p>
          <a:p>
            <a:pPr marL="285750" marR="0" lvl="0" indent="-273050" algn="l" rtl="0">
              <a:spcBef>
                <a:spcPts val="0"/>
              </a:spcBef>
              <a:spcAft>
                <a:spcPts val="0"/>
              </a:spcAft>
              <a:buClr>
                <a:schemeClr val="dk1"/>
              </a:buClr>
              <a:buSzPct val="100000"/>
              <a:buFont typeface="Noto Sans Symbols"/>
              <a:buChar char="▪"/>
            </a:pPr>
            <a:r>
              <a:rPr lang="en-US" sz="1400" i="0" u="none" strike="noStrike" cap="none" dirty="0">
                <a:solidFill>
                  <a:schemeClr val="dk1"/>
                </a:solidFill>
                <a:latin typeface="Calibri"/>
                <a:ea typeface="Calibri"/>
                <a:cs typeface="Calibri"/>
                <a:sym typeface="Calibri"/>
              </a:rPr>
              <a:t>Training. Local and state officials are better equipped to introduce local data into the decision-making process as a result of reserve training efforts.</a:t>
            </a:r>
          </a:p>
          <a:p>
            <a:pPr marL="285750" marR="0" lvl="0" indent="-273050" algn="l" rtl="0">
              <a:spcBef>
                <a:spcPts val="0"/>
              </a:spcBef>
              <a:spcAft>
                <a:spcPts val="0"/>
              </a:spcAft>
              <a:buClr>
                <a:schemeClr val="dk1"/>
              </a:buClr>
              <a:buSzPct val="100000"/>
              <a:buFont typeface="Noto Sans Symbols"/>
              <a:buChar char="▪"/>
            </a:pPr>
            <a:r>
              <a:rPr lang="en-US" sz="1400" i="0" u="none" strike="noStrike" cap="none" dirty="0">
                <a:solidFill>
                  <a:schemeClr val="dk1"/>
                </a:solidFill>
                <a:latin typeface="Calibri"/>
                <a:ea typeface="Calibri"/>
                <a:cs typeface="Calibri"/>
                <a:sym typeface="Calibri"/>
              </a:rPr>
              <a:t>Education. Thousands of children and adults are served through hands-on laboratory and field-based experiences. School curriculums are provided online.</a:t>
            </a:r>
          </a:p>
          <a:p>
            <a:pPr marL="0" marR="0" lvl="0" indent="0" algn="l" rtl="0">
              <a:lnSpc>
                <a:spcPct val="115000"/>
              </a:lnSpc>
              <a:spcBef>
                <a:spcPts val="400"/>
              </a:spcBef>
              <a:buClr>
                <a:schemeClr val="dk1"/>
              </a:buClr>
              <a:buSzPct val="25000"/>
              <a:buFont typeface="Arial"/>
              <a:buNone/>
            </a:pPr>
            <a:endParaRPr sz="1200" i="0" u="none" strike="noStrike" cap="none" dirty="0">
              <a:solidFill>
                <a:schemeClr val="dk1"/>
              </a:solidFill>
            </a:endParaRPr>
          </a:p>
        </p:txBody>
      </p:sp>
    </p:spTree>
    <p:extLst>
      <p:ext uri="{BB962C8B-B14F-4D97-AF65-F5344CB8AC3E}">
        <p14:creationId xmlns:p14="http://schemas.microsoft.com/office/powerpoint/2010/main" val="20824249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a:spLocks noGrp="1" noRot="1" noChangeAspect="1"/>
          </p:cNvSpPr>
          <p:nvPr>
            <p:ph type="sldImg" idx="2"/>
          </p:nvPr>
        </p:nvSpPr>
        <p:spPr>
          <a:xfrm>
            <a:off x="198438" y="685800"/>
            <a:ext cx="6461125" cy="4846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93" name="Shape 693"/>
          <p:cNvSpPr txBox="1">
            <a:spLocks noGrp="1"/>
          </p:cNvSpPr>
          <p:nvPr>
            <p:ph type="body" idx="1"/>
          </p:nvPr>
        </p:nvSpPr>
        <p:spPr>
          <a:xfrm>
            <a:off x="685800" y="6823710"/>
            <a:ext cx="5486399" cy="193167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Good to Know</a:t>
            </a:r>
          </a:p>
          <a:p>
            <a:pPr marL="0" marR="0" lvl="0" indent="0" algn="l" rtl="0">
              <a:spcBef>
                <a:spcPts val="0"/>
              </a:spcBef>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r>
            <a:br>
              <a:rPr lang="en-US" sz="1400" i="0" u="none" strike="noStrike" cap="none" dirty="0">
                <a:solidFill>
                  <a:schemeClr val="dk1"/>
                </a:solidFill>
                <a:latin typeface="Calibri"/>
                <a:ea typeface="Calibri"/>
                <a:cs typeface="Calibri"/>
                <a:sym typeface="Calibri"/>
              </a:rPr>
            </a:br>
            <a:r>
              <a:rPr lang="en-US" sz="1400" i="0" u="none" strike="noStrike" cap="none" dirty="0">
                <a:solidFill>
                  <a:schemeClr val="dk1"/>
                </a:solidFill>
                <a:latin typeface="Calibri"/>
                <a:ea typeface="Calibri"/>
                <a:cs typeface="Calibri"/>
                <a:sym typeface="Calibri"/>
              </a:rPr>
              <a:t>Section 315, through the research reserves, provide opportunities to collaborate and to leverage education, training, research, and stewardship resources to support coastal management.</a:t>
            </a:r>
          </a:p>
        </p:txBody>
      </p:sp>
    </p:spTree>
    <p:extLst>
      <p:ext uri="{BB962C8B-B14F-4D97-AF65-F5344CB8AC3E}">
        <p14:creationId xmlns:p14="http://schemas.microsoft.com/office/powerpoint/2010/main" val="12279650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a:spLocks noGrp="1" noRot="1" noChangeAspect="1"/>
          </p:cNvSpPr>
          <p:nvPr>
            <p:ph type="sldImg" idx="2"/>
          </p:nvPr>
        </p:nvSpPr>
        <p:spPr>
          <a:xfrm>
            <a:off x="92075" y="685800"/>
            <a:ext cx="6605588" cy="49545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702" name="Shape 702"/>
          <p:cNvSpPr txBox="1">
            <a:spLocks noGrp="1"/>
          </p:cNvSpPr>
          <p:nvPr>
            <p:ph type="body" idx="1"/>
          </p:nvPr>
        </p:nvSpPr>
        <p:spPr>
          <a:xfrm>
            <a:off x="685800" y="5840730"/>
            <a:ext cx="5486399" cy="250316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Section 6217 covers nonpoint pollution control. </a:t>
            </a:r>
          </a:p>
          <a:p>
            <a:pPr marL="0" marR="0" lvl="0" indent="0" algn="l" rtl="0">
              <a:spcBef>
                <a:spcPts val="0"/>
              </a:spcBef>
              <a:buClr>
                <a:schemeClr val="dk1"/>
              </a:buClr>
              <a:buSzPct val="25000"/>
              <a:buFont typeface="Arial"/>
              <a:buNone/>
            </a:pPr>
            <a:endParaRPr sz="1400" dirty="0">
              <a:latin typeface="Calibri"/>
              <a:ea typeface="Calibri"/>
              <a:cs typeface="Calibri"/>
              <a:sym typeface="Calibri"/>
            </a:endParaRPr>
          </a:p>
          <a:p>
            <a:pPr marL="0" marR="0" lvl="0" indent="0" algn="l" rtl="0">
              <a:spcBef>
                <a:spcPts val="0"/>
              </a:spcBef>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Section 6217 of the Coastal Zone Act Reauthorization Amendments of 1990 (CZARA), codified separately from the CZMA, requires states to develop programs and identify best practices to manage the effects of nonpoint pollution to coastal waters. This work is done in collaboration with state water quality, public health, agricultural, forestry, and other agencies and offices responsible for managing activities that can contribute to nonpoint pollution sources. </a:t>
            </a:r>
          </a:p>
        </p:txBody>
      </p:sp>
    </p:spTree>
    <p:extLst>
      <p:ext uri="{BB962C8B-B14F-4D97-AF65-F5344CB8AC3E}">
        <p14:creationId xmlns:p14="http://schemas.microsoft.com/office/powerpoint/2010/main" val="5615507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a:spLocks noGrp="1" noRot="1" noChangeAspect="1"/>
          </p:cNvSpPr>
          <p:nvPr>
            <p:ph type="sldImg" idx="2"/>
          </p:nvPr>
        </p:nvSpPr>
        <p:spPr>
          <a:xfrm>
            <a:off x="60325" y="685800"/>
            <a:ext cx="6705600" cy="50292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712" name="Shape 712"/>
          <p:cNvSpPr txBox="1">
            <a:spLocks noGrp="1"/>
          </p:cNvSpPr>
          <p:nvPr>
            <p:ph type="body" idx="1"/>
          </p:nvPr>
        </p:nvSpPr>
        <p:spPr>
          <a:xfrm>
            <a:off x="685800" y="6949439"/>
            <a:ext cx="5486399" cy="163449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Good to Know</a:t>
            </a:r>
            <a:br>
              <a:rPr lang="en-US" sz="1400" i="0" u="none" strike="noStrike" cap="none" dirty="0">
                <a:solidFill>
                  <a:schemeClr val="dk1"/>
                </a:solidFill>
                <a:latin typeface="Calibri"/>
                <a:ea typeface="Calibri"/>
                <a:cs typeface="Calibri"/>
                <a:sym typeface="Calibri"/>
              </a:rPr>
            </a:br>
            <a:endParaRPr lang="en-US" sz="140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Section 6217 provides information about one of the tools coastal management programs use to address nonpoint pollution.</a:t>
            </a:r>
          </a:p>
        </p:txBody>
      </p:sp>
    </p:spTree>
    <p:extLst>
      <p:ext uri="{BB962C8B-B14F-4D97-AF65-F5344CB8AC3E}">
        <p14:creationId xmlns:p14="http://schemas.microsoft.com/office/powerpoint/2010/main" val="10936972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a:spLocks noGrp="1" noRot="1" noChangeAspect="1"/>
          </p:cNvSpPr>
          <p:nvPr>
            <p:ph type="sldImg" idx="2"/>
          </p:nvPr>
        </p:nvSpPr>
        <p:spPr>
          <a:xfrm>
            <a:off x="122238" y="685800"/>
            <a:ext cx="6586537" cy="49403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721" name="Shape 721"/>
          <p:cNvSpPr txBox="1">
            <a:spLocks noGrp="1"/>
          </p:cNvSpPr>
          <p:nvPr>
            <p:ph type="body" idx="1"/>
          </p:nvPr>
        </p:nvSpPr>
        <p:spPr>
          <a:xfrm>
            <a:off x="662939" y="5783580"/>
            <a:ext cx="5486399" cy="273176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1"/>
                </a:solidFill>
                <a:latin typeface="Calibri"/>
                <a:ea typeface="Calibri"/>
                <a:cs typeface="Calibri"/>
                <a:sym typeface="Calibri"/>
              </a:rPr>
              <a:t>For ease of reference, NOAA provides two quick reference documents</a:t>
            </a:r>
          </a:p>
          <a:p>
            <a:pPr marL="285750" marR="0" lvl="0" indent="-260350" algn="l" rtl="0">
              <a:spcBef>
                <a:spcPts val="0"/>
              </a:spcBef>
              <a:spcAft>
                <a:spcPts val="0"/>
              </a:spcAft>
              <a:buClr>
                <a:schemeClr val="dk1"/>
              </a:buClr>
              <a:buSzPct val="100000"/>
              <a:buFont typeface="Calibri"/>
              <a:buChar char="•"/>
            </a:pPr>
            <a:r>
              <a:rPr lang="en-US" sz="1400" i="0" u="none" strike="noStrike" cap="none" dirty="0" smtClean="0">
                <a:solidFill>
                  <a:schemeClr val="dk1"/>
                </a:solidFill>
                <a:latin typeface="Calibri"/>
                <a:ea typeface="Calibri"/>
                <a:cs typeface="Calibri"/>
                <a:sym typeface="Calibri"/>
              </a:rPr>
              <a:t>A summary of the eight CZMA sections just described </a:t>
            </a:r>
          </a:p>
          <a:p>
            <a:pPr marL="285750" marR="0" lvl="0" indent="-260350" algn="l" rtl="0">
              <a:spcBef>
                <a:spcPts val="0"/>
              </a:spcBef>
              <a:spcAft>
                <a:spcPts val="0"/>
              </a:spcAft>
              <a:buClr>
                <a:schemeClr val="dk1"/>
              </a:buClr>
              <a:buSzPct val="100000"/>
              <a:buFont typeface="Calibri"/>
              <a:buChar char="•"/>
            </a:pPr>
            <a:r>
              <a:rPr lang="en-US" sz="1400" i="0" u="none" strike="noStrike" cap="none" dirty="0" smtClean="0">
                <a:solidFill>
                  <a:schemeClr val="dk1"/>
                </a:solidFill>
                <a:latin typeface="Calibri"/>
                <a:ea typeface="Calibri"/>
                <a:cs typeface="Calibri"/>
                <a:sym typeface="Calibri"/>
              </a:rPr>
              <a:t>A section by section description of the CZMA.</a:t>
            </a:r>
          </a:p>
          <a:p>
            <a:pPr marL="0" marR="0" lvl="0" indent="0" algn="l" rtl="0">
              <a:spcBef>
                <a:spcPts val="0"/>
              </a:spcBef>
              <a:spcAft>
                <a:spcPts val="0"/>
              </a:spcAft>
              <a:buClr>
                <a:schemeClr val="dk1"/>
              </a:buClr>
              <a:buSzPct val="25000"/>
              <a:buFont typeface="Arial"/>
              <a:buNone/>
            </a:pPr>
            <a:endParaRPr sz="140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1"/>
                </a:solidFill>
                <a:latin typeface="Calibri"/>
                <a:ea typeface="Calibri"/>
                <a:cs typeface="Calibri"/>
                <a:sym typeface="Calibri"/>
              </a:rPr>
              <a:t>Detailed information on more CZMA topics, including</a:t>
            </a:r>
            <a:r>
              <a:rPr lang="en-US" sz="1400" i="0" u="none" strike="noStrike" cap="none" baseline="0" dirty="0" smtClean="0">
                <a:solidFill>
                  <a:schemeClr val="dk1"/>
                </a:solidFill>
                <a:latin typeface="Calibri"/>
                <a:ea typeface="Calibri"/>
                <a:cs typeface="Calibri"/>
                <a:sym typeface="Calibri"/>
              </a:rPr>
              <a:t> a short quiz,</a:t>
            </a:r>
            <a:r>
              <a:rPr lang="en-US" sz="1400" i="0" u="none" strike="noStrike" cap="none" dirty="0" smtClean="0">
                <a:solidFill>
                  <a:schemeClr val="dk1"/>
                </a:solidFill>
                <a:latin typeface="Calibri"/>
                <a:ea typeface="Calibri"/>
                <a:cs typeface="Calibri"/>
                <a:sym typeface="Calibri"/>
              </a:rPr>
              <a:t> can be found at Coastal Zone Management Act 101 (</a:t>
            </a:r>
            <a:r>
              <a:rPr lang="en-US" sz="1400" i="1" u="none" strike="noStrike" cap="none" dirty="0" smtClean="0">
                <a:solidFill>
                  <a:schemeClr val="dk1"/>
                </a:solidFill>
                <a:latin typeface="Calibri"/>
                <a:ea typeface="Calibri"/>
                <a:cs typeface="Calibri"/>
                <a:sym typeface="Calibri"/>
              </a:rPr>
              <a:t>coast.noaa.gov/</a:t>
            </a:r>
            <a:r>
              <a:rPr lang="en-US" sz="1400" i="1" u="none" strike="noStrike" cap="none" dirty="0" err="1" smtClean="0">
                <a:solidFill>
                  <a:schemeClr val="dk1"/>
                </a:solidFill>
                <a:latin typeface="Calibri"/>
                <a:ea typeface="Calibri"/>
                <a:cs typeface="Calibri"/>
                <a:sym typeface="Calibri"/>
              </a:rPr>
              <a:t>digitalcoast</a:t>
            </a:r>
            <a:r>
              <a:rPr lang="en-US" sz="1400" i="1" u="none" strike="noStrike" cap="none" dirty="0" smtClean="0">
                <a:solidFill>
                  <a:schemeClr val="dk1"/>
                </a:solidFill>
                <a:latin typeface="Calibri"/>
                <a:ea typeface="Calibri"/>
                <a:cs typeface="Calibri"/>
                <a:sym typeface="Calibri"/>
              </a:rPr>
              <a:t>/training/resources/czma-101.html</a:t>
            </a:r>
            <a:r>
              <a:rPr lang="en-US" sz="1400" i="0" u="none" strike="noStrike" cap="none" dirty="0" smtClean="0">
                <a:solidFill>
                  <a:schemeClr val="dk1"/>
                </a:solidFill>
                <a:latin typeface="Calibri"/>
                <a:ea typeface="Calibri"/>
                <a:cs typeface="Calibri"/>
                <a:sym typeface="Calibri"/>
              </a:rPr>
              <a:t>).</a:t>
            </a:r>
          </a:p>
          <a:p>
            <a:pPr marL="0" marR="0" lvl="0" indent="0" algn="l" rtl="0">
              <a:spcBef>
                <a:spcPts val="0"/>
              </a:spcBef>
              <a:spcAft>
                <a:spcPts val="0"/>
              </a:spcAft>
              <a:buClr>
                <a:schemeClr val="dk1"/>
              </a:buClr>
              <a:buSzPct val="25000"/>
              <a:buFont typeface="Arial"/>
              <a:buNone/>
            </a:pPr>
            <a:endParaRPr sz="140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1"/>
                </a:solidFill>
                <a:latin typeface="Calibri"/>
                <a:ea typeface="Calibri"/>
                <a:cs typeface="Calibri"/>
                <a:sym typeface="Calibri"/>
              </a:rPr>
              <a:t>Additional CZMA information can be found on NOAA’s Digital Coast website (https://coast.noaa.gov/czm/act/). </a:t>
            </a:r>
          </a:p>
          <a:p>
            <a:pPr marL="0" marR="0" lvl="0" indent="0" algn="l" rtl="0">
              <a:spcBef>
                <a:spcPts val="0"/>
              </a:spcBef>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66345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411163" y="536575"/>
            <a:ext cx="6200775" cy="46513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182" name="Shape 182"/>
          <p:cNvSpPr txBox="1">
            <a:spLocks noGrp="1"/>
          </p:cNvSpPr>
          <p:nvPr>
            <p:ph type="body" idx="1"/>
          </p:nvPr>
        </p:nvSpPr>
        <p:spPr>
          <a:xfrm>
            <a:off x="685800" y="5644830"/>
            <a:ext cx="5486399" cy="304038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EXAMPLE</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Your coastal management program is considering a living shorelines policy.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Staff are determining whether a policy is needed and the effort required to draft one. You are charged with leading this effort.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How might knowledge of the CZMA help </a:t>
            </a:r>
            <a:r>
              <a:rPr lang="en-US" sz="1400" i="0" u="none" strike="noStrike" cap="none" dirty="0">
                <a:solidFill>
                  <a:srgbClr val="000000"/>
                </a:solidFill>
                <a:latin typeface="Calibri"/>
                <a:ea typeface="Calibri"/>
                <a:cs typeface="Calibri"/>
                <a:sym typeface="Calibri"/>
              </a:rPr>
              <a:t>with</a:t>
            </a:r>
            <a:r>
              <a:rPr lang="en-US" sz="1400" i="0" u="none" strike="noStrike" cap="none" dirty="0">
                <a:solidFill>
                  <a:schemeClr val="dk1"/>
                </a:solidFill>
                <a:latin typeface="Calibri"/>
                <a:ea typeface="Calibri"/>
                <a:cs typeface="Calibri"/>
                <a:sym typeface="Calibri"/>
              </a:rPr>
              <a:t> this task?</a:t>
            </a:r>
          </a:p>
        </p:txBody>
      </p:sp>
    </p:spTree>
    <p:extLst>
      <p:ext uri="{BB962C8B-B14F-4D97-AF65-F5344CB8AC3E}">
        <p14:creationId xmlns:p14="http://schemas.microsoft.com/office/powerpoint/2010/main" val="2364361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If you have knowledge of the CZMA</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You would know </a:t>
            </a:r>
          </a:p>
          <a:p>
            <a:pPr marL="742950" marR="0" lvl="1"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there are 34 coastal management programs and many are working on living shorelines. </a:t>
            </a:r>
          </a:p>
          <a:p>
            <a:pPr marL="742950" marR="0" lvl="1"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many reserves conduct research on this topic and provide training and outreach support.</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You could reach out to these programs and obtain first-hand knowledge, materials, and lessons learned.</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You would know a NOAA review and approval must be a part of </a:t>
            </a:r>
            <a:r>
              <a:rPr lang="en-US" sz="1400" dirty="0">
                <a:latin typeface="Calibri"/>
                <a:ea typeface="Calibri"/>
                <a:cs typeface="Calibri"/>
                <a:sym typeface="Calibri"/>
              </a:rPr>
              <a:t>the</a:t>
            </a:r>
            <a:r>
              <a:rPr lang="en-US" sz="1400" i="0" u="none" strike="noStrike" cap="none" dirty="0">
                <a:solidFill>
                  <a:schemeClr val="dk1"/>
                </a:solidFill>
                <a:latin typeface="Calibri"/>
                <a:ea typeface="Calibri"/>
                <a:cs typeface="Calibri"/>
                <a:sym typeface="Calibri"/>
              </a:rPr>
              <a:t> process for</a:t>
            </a:r>
            <a:r>
              <a:rPr lang="en-US" sz="1400" dirty="0">
                <a:latin typeface="Calibri"/>
                <a:ea typeface="Calibri"/>
                <a:cs typeface="Calibri"/>
                <a:sym typeface="Calibri"/>
              </a:rPr>
              <a:t> new </a:t>
            </a:r>
            <a:r>
              <a:rPr lang="en-US" sz="1400" i="0" u="none" strike="noStrike" cap="none" dirty="0">
                <a:solidFill>
                  <a:schemeClr val="dk1"/>
                </a:solidFill>
                <a:latin typeface="Calibri"/>
                <a:ea typeface="Calibri"/>
                <a:cs typeface="Calibri"/>
                <a:sym typeface="Calibri"/>
              </a:rPr>
              <a:t>policies  incorporated into your approved program.  </a:t>
            </a:r>
          </a:p>
          <a:p>
            <a:pPr marL="285750" marR="0" lvl="0" indent="-2857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You could reach out to NOAA’s Office for Coastal Management for resources and guidance. </a:t>
            </a:r>
          </a:p>
          <a:p>
            <a:pPr marL="0" marR="0" lvl="0" indent="0" algn="l" rtl="0">
              <a:spcBef>
                <a:spcPts val="0"/>
              </a:spcBef>
              <a:spcAft>
                <a:spcPts val="0"/>
              </a:spcAft>
              <a:buClr>
                <a:schemeClr val="dk1"/>
              </a:buClr>
              <a:buSzPct val="25000"/>
              <a:buFont typeface="Arial"/>
              <a:buNone/>
            </a:pPr>
            <a:endParaRPr sz="140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1"/>
                </a:solidFill>
                <a:latin typeface="Calibri"/>
                <a:ea typeface="Calibri"/>
                <a:cs typeface="Calibri"/>
                <a:sym typeface="Calibri"/>
              </a:rPr>
              <a:t>_______________________________________</a:t>
            </a:r>
          </a:p>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2"/>
                </a:solidFill>
                <a:latin typeface="Calibri"/>
                <a:ea typeface="Calibri"/>
                <a:cs typeface="Calibri"/>
                <a:sym typeface="Calibri"/>
              </a:rPr>
              <a:t>Presenter </a:t>
            </a:r>
            <a:r>
              <a:rPr lang="en-US" sz="1400" i="0" u="none" strike="noStrike" cap="none" dirty="0">
                <a:solidFill>
                  <a:schemeClr val="dk2"/>
                </a:solidFill>
                <a:latin typeface="Calibri"/>
                <a:ea typeface="Calibri"/>
                <a:cs typeface="Calibri"/>
                <a:sym typeface="Calibri"/>
              </a:rPr>
              <a:t>- talk about your program</a:t>
            </a:r>
            <a:r>
              <a:rPr lang="en-US" sz="1400" dirty="0">
                <a:solidFill>
                  <a:schemeClr val="dk2"/>
                </a:solidFill>
                <a:latin typeface="Calibri"/>
                <a:ea typeface="Calibri"/>
                <a:cs typeface="Calibri"/>
                <a:sym typeface="Calibri"/>
              </a:rPr>
              <a:t>.</a:t>
            </a:r>
          </a:p>
          <a:p>
            <a:pPr marL="285750" marR="0" lvl="0" indent="-285750" algn="l" rtl="0">
              <a:spcBef>
                <a:spcPts val="0"/>
              </a:spcBef>
              <a:spcAft>
                <a:spcPts val="0"/>
              </a:spcAft>
              <a:buClr>
                <a:schemeClr val="dk1"/>
              </a:buClr>
              <a:buSzPct val="100000"/>
              <a:buFont typeface="Arial"/>
              <a:buChar char="▪"/>
            </a:pPr>
            <a:r>
              <a:rPr lang="en-US" sz="1400" i="0" u="none" strike="noStrike" cap="none" dirty="0">
                <a:solidFill>
                  <a:schemeClr val="dk1"/>
                </a:solidFill>
                <a:latin typeface="Calibri"/>
                <a:ea typeface="Calibri"/>
                <a:cs typeface="Calibri"/>
                <a:sym typeface="Calibri"/>
              </a:rPr>
              <a:t>Share a scenario when your staff might need to know about or reference the CZMA.</a:t>
            </a:r>
            <a:r>
              <a:rPr lang="en-US" sz="1400" b="0" i="0" u="none" strike="noStrike" cap="none" dirty="0">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Arial"/>
              <a:buNone/>
            </a:pPr>
            <a:endParaRPr sz="12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8346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331469" y="5086350"/>
            <a:ext cx="6320790" cy="359886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So imagine the consequences of doing your job without knowing about the CZMA.</a:t>
            </a:r>
          </a:p>
          <a:p>
            <a:pPr marL="0" marR="0" lvl="0" indent="0" algn="l" rtl="0">
              <a:spcBef>
                <a:spcPts val="0"/>
              </a:spcBef>
              <a:spcAft>
                <a:spcPts val="0"/>
              </a:spcAft>
              <a:buClr>
                <a:schemeClr val="dk1"/>
              </a:buClr>
              <a:buSzPct val="25000"/>
              <a:buFont typeface="Arial"/>
              <a:buNone/>
            </a:pPr>
            <a:endParaRPr sz="140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Presenter: Pause for a moment and let the audience think about this or take a moment to discuss before continuing.</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Understanding the CZMA and the national program will provide savings in terms of time, money, and effort, and will make your work and your program more effective.</a:t>
            </a:r>
          </a:p>
          <a:p>
            <a:pPr marL="0" marR="0" lvl="0" indent="0" algn="l" rtl="0">
              <a:spcBef>
                <a:spcPts val="0"/>
              </a:spcBef>
              <a:spcAft>
                <a:spcPts val="0"/>
              </a:spcAft>
              <a:buClr>
                <a:schemeClr val="dk1"/>
              </a:buClr>
              <a:buSzPct val="25000"/>
              <a:buFont typeface="Arial"/>
              <a:buNone/>
            </a:pPr>
            <a:endParaRPr sz="18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800" b="0" i="0" u="none" strike="noStrike" cap="none" dirty="0">
              <a:solidFill>
                <a:schemeClr val="dk1"/>
              </a:solidFill>
              <a:latin typeface="Arial"/>
              <a:ea typeface="Arial"/>
              <a:cs typeface="Arial"/>
              <a:sym typeface="Arial"/>
            </a:endParaRPr>
          </a:p>
        </p:txBody>
      </p:sp>
      <p:sp>
        <p:nvSpPr>
          <p:cNvPr id="203" name="Shape 203"/>
          <p:cNvSpPr>
            <a:spLocks noGrp="1" noRot="1" noChangeAspect="1"/>
          </p:cNvSpPr>
          <p:nvPr>
            <p:ph type="sldImg" idx="2"/>
          </p:nvPr>
        </p:nvSpPr>
        <p:spPr>
          <a:xfrm>
            <a:off x="331788" y="77788"/>
            <a:ext cx="6319837" cy="4740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064911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52400" y="163513"/>
            <a:ext cx="6259513" cy="46942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13" name="Shape 213"/>
          <p:cNvSpPr txBox="1">
            <a:spLocks noGrp="1"/>
          </p:cNvSpPr>
          <p:nvPr>
            <p:ph type="body" idx="1"/>
          </p:nvPr>
        </p:nvSpPr>
        <p:spPr>
          <a:xfrm>
            <a:off x="685800" y="5166360"/>
            <a:ext cx="5486399" cy="329184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To provide a basic understanding of the CZMA, this presentation will provide </a:t>
            </a:r>
          </a:p>
          <a:p>
            <a:pPr marL="0" marR="0" lvl="0" indent="0" algn="l" rtl="0">
              <a:spcBef>
                <a:spcPts val="0"/>
              </a:spcBef>
              <a:spcAft>
                <a:spcPts val="0"/>
              </a:spcAft>
              <a:buClr>
                <a:schemeClr val="dk1"/>
              </a:buClr>
              <a:buSzPct val="25000"/>
              <a:buFont typeface="Arial"/>
              <a:buNone/>
            </a:pPr>
            <a:endParaRPr sz="140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Part 1</a:t>
            </a:r>
          </a:p>
          <a:p>
            <a:pPr marL="285750" marR="0" lvl="0" indent="-2603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a legislation overview</a:t>
            </a:r>
            <a:r>
              <a:rPr lang="en-US" sz="1400" i="0" u="none" strike="noStrike" cap="none" dirty="0">
                <a:solidFill>
                  <a:srgbClr val="000000"/>
                </a:solidFill>
                <a:latin typeface="Calibri"/>
                <a:ea typeface="Calibri"/>
                <a:cs typeface="Calibri"/>
                <a:sym typeface="Calibri"/>
              </a:rPr>
              <a:t>;</a:t>
            </a:r>
            <a:r>
              <a:rPr lang="en-US" sz="1400" i="0" u="none" strike="noStrike" cap="none" dirty="0">
                <a:solidFill>
                  <a:srgbClr val="FF0000"/>
                </a:solidFill>
                <a:latin typeface="Calibri"/>
                <a:ea typeface="Calibri"/>
                <a:cs typeface="Calibri"/>
                <a:sym typeface="Calibri"/>
              </a:rPr>
              <a:t> </a:t>
            </a:r>
          </a:p>
          <a:p>
            <a:pPr marL="285750" marR="0" lvl="0" indent="-2603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an explanation of the how the CZMA program works</a:t>
            </a:r>
            <a:r>
              <a:rPr lang="en-US" sz="1400" i="0" u="none" strike="noStrike" cap="none" dirty="0">
                <a:solidFill>
                  <a:srgbClr val="000000"/>
                </a:solidFill>
                <a:latin typeface="Calibri"/>
                <a:ea typeface="Calibri"/>
                <a:cs typeface="Calibri"/>
                <a:sym typeface="Calibri"/>
              </a:rPr>
              <a:t>; </a:t>
            </a:r>
          </a:p>
          <a:p>
            <a:pPr marL="285750" marR="0" lvl="0" indent="-2603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key points to remember about the CZMA; and</a:t>
            </a:r>
          </a:p>
          <a:p>
            <a:pPr marL="285750" marR="0" lvl="0" indent="-2603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a short quiz on</a:t>
            </a:r>
            <a:r>
              <a:rPr lang="en-US" sz="1400" i="0" u="none" strike="noStrike" cap="none" dirty="0">
                <a:solidFill>
                  <a:srgbClr val="000000"/>
                </a:solidFill>
                <a:latin typeface="Calibri"/>
                <a:ea typeface="Calibri"/>
                <a:cs typeface="Calibri"/>
                <a:sym typeface="Calibri"/>
              </a:rPr>
              <a:t> </a:t>
            </a:r>
            <a:r>
              <a:rPr lang="en-US" sz="1400" dirty="0">
                <a:solidFill>
                  <a:srgbClr val="000000"/>
                </a:solidFill>
                <a:latin typeface="Calibri"/>
                <a:ea typeface="Calibri"/>
                <a:cs typeface="Calibri"/>
                <a:sym typeface="Calibri"/>
              </a:rPr>
              <a:t>P</a:t>
            </a:r>
            <a:r>
              <a:rPr lang="en-US" sz="1400" i="0" u="none" strike="noStrike" cap="none" dirty="0">
                <a:solidFill>
                  <a:srgbClr val="000000"/>
                </a:solidFill>
                <a:latin typeface="Calibri"/>
                <a:ea typeface="Calibri"/>
                <a:cs typeface="Calibri"/>
                <a:sym typeface="Calibri"/>
              </a:rPr>
              <a:t>art 1 of th</a:t>
            </a:r>
            <a:r>
              <a:rPr lang="en-US" sz="1400" i="0" u="none" strike="noStrike" cap="none" dirty="0">
                <a:solidFill>
                  <a:schemeClr val="dk1"/>
                </a:solidFill>
                <a:latin typeface="Calibri"/>
                <a:ea typeface="Calibri"/>
                <a:cs typeface="Calibri"/>
                <a:sym typeface="Calibri"/>
              </a:rPr>
              <a:t>is presentation.</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Arial"/>
              <a:buNone/>
            </a:pPr>
            <a:r>
              <a:rPr lang="en-US" sz="1400" i="0" u="none" strike="noStrike" cap="none" dirty="0">
                <a:solidFill>
                  <a:schemeClr val="dk1"/>
                </a:solidFill>
                <a:latin typeface="Calibri"/>
                <a:ea typeface="Calibri"/>
                <a:cs typeface="Calibri"/>
                <a:sym typeface="Calibri"/>
              </a:rPr>
              <a:t>Part 2</a:t>
            </a:r>
          </a:p>
          <a:p>
            <a:pPr marL="285750" marR="0" lvl="0" indent="-2603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An overview of the eight CZMA sections coastal management program staff frequently use.</a:t>
            </a:r>
          </a:p>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1"/>
                </a:solidFill>
                <a:latin typeface="Calibri"/>
                <a:ea typeface="Calibri"/>
                <a:cs typeface="Calibri"/>
                <a:sym typeface="Calibri"/>
              </a:rPr>
              <a:t>_______________________________________</a:t>
            </a:r>
          </a:p>
          <a:p>
            <a:pPr marL="0" marR="0" lvl="0" indent="0" algn="l" rtl="0">
              <a:spcBef>
                <a:spcPts val="0"/>
              </a:spcBef>
              <a:spcAft>
                <a:spcPts val="0"/>
              </a:spcAft>
              <a:buClr>
                <a:schemeClr val="dk1"/>
              </a:buClr>
              <a:buSzPct val="25000"/>
              <a:buFont typeface="Arial"/>
              <a:buNone/>
            </a:pPr>
            <a:r>
              <a:rPr lang="en-US" sz="1400" i="0" u="none" strike="noStrike" cap="none" dirty="0" smtClean="0">
                <a:solidFill>
                  <a:schemeClr val="dk2"/>
                </a:solidFill>
                <a:latin typeface="Calibri"/>
                <a:ea typeface="Calibri"/>
                <a:cs typeface="Calibri"/>
                <a:sym typeface="Calibri"/>
              </a:rPr>
              <a:t>Presenter </a:t>
            </a:r>
            <a:r>
              <a:rPr lang="en-US" sz="1400" i="0" u="none" strike="noStrike" cap="none" dirty="0">
                <a:solidFill>
                  <a:schemeClr val="dk2"/>
                </a:solidFill>
                <a:latin typeface="Calibri"/>
                <a:ea typeface="Calibri"/>
                <a:cs typeface="Calibri"/>
                <a:sym typeface="Calibri"/>
              </a:rPr>
              <a:t>– notes</a:t>
            </a:r>
          </a:p>
          <a:p>
            <a:pPr marL="0" marR="0" lvl="0" indent="0" algn="l" rtl="0">
              <a:spcBef>
                <a:spcPts val="0"/>
              </a:spcBef>
              <a:spcAft>
                <a:spcPts val="0"/>
              </a:spcAft>
              <a:buClr>
                <a:schemeClr val="dk1"/>
              </a:buClr>
              <a:buSzPct val="25000"/>
              <a:buFont typeface="Noto Sans Symbols"/>
              <a:buNone/>
            </a:pPr>
            <a:r>
              <a:rPr lang="en-US" sz="1400" i="0" u="none" strike="noStrike" cap="none" dirty="0">
                <a:solidFill>
                  <a:schemeClr val="dk1"/>
                </a:solidFill>
                <a:latin typeface="Calibri"/>
                <a:ea typeface="Calibri"/>
                <a:cs typeface="Calibri"/>
                <a:sym typeface="Calibri"/>
              </a:rPr>
              <a:t>Part 1</a:t>
            </a:r>
          </a:p>
          <a:p>
            <a:pPr marL="285750" marR="0" lvl="0" indent="-2603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overview; how it works; (slides 10-30)</a:t>
            </a:r>
          </a:p>
          <a:p>
            <a:pPr marL="285750" marR="0" lvl="0" indent="-2603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key points (slides 31-36)</a:t>
            </a:r>
          </a:p>
          <a:p>
            <a:pPr marL="285750" marR="0" lvl="0" indent="-2603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quiz link (slide 38)</a:t>
            </a:r>
          </a:p>
          <a:p>
            <a:pPr marL="0" marR="0" lvl="0" indent="0" algn="l" rtl="0">
              <a:spcBef>
                <a:spcPts val="0"/>
              </a:spcBef>
              <a:spcAft>
                <a:spcPts val="0"/>
              </a:spcAft>
              <a:buClr>
                <a:schemeClr val="dk1"/>
              </a:buClr>
              <a:buSzPct val="25000"/>
              <a:buFont typeface="Noto Sans Symbols"/>
              <a:buNone/>
            </a:pPr>
            <a:r>
              <a:rPr lang="en-US" sz="140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Noto Sans Symbols"/>
              <a:buNone/>
            </a:pPr>
            <a:r>
              <a:rPr lang="en-US" sz="1400" i="0" u="none" strike="noStrike" cap="none" dirty="0">
                <a:solidFill>
                  <a:schemeClr val="dk1"/>
                </a:solidFill>
                <a:latin typeface="Calibri"/>
                <a:ea typeface="Calibri"/>
                <a:cs typeface="Calibri"/>
                <a:sym typeface="Calibri"/>
              </a:rPr>
              <a:t>Part 2</a:t>
            </a:r>
          </a:p>
          <a:p>
            <a:pPr marL="285750" marR="0" lvl="0" indent="-260350" algn="l" rtl="0">
              <a:spcBef>
                <a:spcPts val="0"/>
              </a:spcBef>
              <a:spcAft>
                <a:spcPts val="0"/>
              </a:spcAft>
              <a:buClr>
                <a:schemeClr val="dk1"/>
              </a:buClr>
              <a:buSzPct val="100000"/>
              <a:buFont typeface="Calibri"/>
              <a:buChar char="▪"/>
            </a:pPr>
            <a:r>
              <a:rPr lang="en-US" sz="1400" i="0" u="none" strike="noStrike" cap="none" dirty="0">
                <a:solidFill>
                  <a:schemeClr val="dk1"/>
                </a:solidFill>
                <a:latin typeface="Calibri"/>
                <a:ea typeface="Calibri"/>
                <a:cs typeface="Calibri"/>
                <a:sym typeface="Calibri"/>
              </a:rPr>
              <a:t>eight CZMA sections (slides 39-57)</a:t>
            </a:r>
          </a:p>
          <a:p>
            <a:pPr marL="0" marR="0" lvl="0" indent="0" algn="l" rtl="0">
              <a:spcBef>
                <a:spcPts val="0"/>
              </a:spcBef>
              <a:buClr>
                <a:schemeClr val="dk1"/>
              </a:buClr>
              <a:buSzPct val="25000"/>
              <a:buFont typeface="Noto Sans Symbols"/>
              <a:buNone/>
            </a:pP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8611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9" name="Shape 19"/>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cxnSp>
        <p:nvCxnSpPr>
          <p:cNvPr id="21" name="Shape 21"/>
          <p:cNvCxnSpPr/>
          <p:nvPr/>
        </p:nvCxnSpPr>
        <p:spPr>
          <a:xfrm rot="10800000" flipH="1">
            <a:off x="514150" y="6124423"/>
            <a:ext cx="8139299" cy="8100"/>
          </a:xfrm>
          <a:prstGeom prst="straightConnector1">
            <a:avLst/>
          </a:prstGeom>
          <a:noFill/>
          <a:ln w="9525" cap="flat" cmpd="sng">
            <a:solidFill>
              <a:srgbClr val="000000"/>
            </a:solidFill>
            <a:prstDash val="solid"/>
            <a:round/>
            <a:headEnd type="none" w="med" len="med"/>
            <a:tailEnd type="none" w="med" len="med"/>
          </a:ln>
        </p:spPr>
      </p:cxn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a:off x="457200" y="1600200"/>
            <a:ext cx="4038598" cy="4526100"/>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714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2"/>
          </p:nvPr>
        </p:nvSpPr>
        <p:spPr>
          <a:xfrm>
            <a:off x="4648200" y="1600200"/>
            <a:ext cx="4038598" cy="4526100"/>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714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rot="5400000">
            <a:off x="4732349" y="2171687"/>
            <a:ext cx="5851500"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1"/>
          </p:nvPr>
        </p:nvSpPr>
        <p:spPr>
          <a:xfrm rot="5400000">
            <a:off x="541350" y="190487"/>
            <a:ext cx="5851500" cy="6019798"/>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1"/>
          </p:nvPr>
        </p:nvSpPr>
        <p:spPr>
          <a:xfrm rot="5400000">
            <a:off x="2308949" y="-251550"/>
            <a:ext cx="4526100" cy="8229600"/>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792288" y="4800600"/>
            <a:ext cx="5486399" cy="5666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46" name="Shape 4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3050"/>
            <a:ext cx="3008398" cy="1161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1"/>
          </p:nvPr>
        </p:nvSpPr>
        <p:spPr>
          <a:xfrm>
            <a:off x="3575050" y="273050"/>
            <a:ext cx="5111698" cy="5852998"/>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457200" y="1435100"/>
            <a:ext cx="3008398" cy="469109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457200" y="1535112"/>
            <a:ext cx="4040099" cy="639898"/>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95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3"/>
          </p:nvPr>
        </p:nvSpPr>
        <p:spPr>
          <a:xfrm>
            <a:off x="4645025" y="1535112"/>
            <a:ext cx="4041900" cy="639898"/>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95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Shape 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2476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dt" idx="10"/>
          </p:nvPr>
        </p:nvSpPr>
        <p:spPr>
          <a:xfrm>
            <a:off x="457200" y="6356350"/>
            <a:ext cx="2133598"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pic>
        <p:nvPicPr>
          <p:cNvPr id="12" name="Shape 12"/>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8054525" y="6227475"/>
            <a:ext cx="559624" cy="559624"/>
          </a:xfrm>
          <a:prstGeom prst="rect">
            <a:avLst/>
          </a:prstGeom>
          <a:noFill/>
          <a:ln>
            <a:noFill/>
          </a:ln>
        </p:spPr>
      </p:pic>
      <p:sp>
        <p:nvSpPr>
          <p:cNvPr id="13" name="Shape 13"/>
          <p:cNvSpPr txBox="1"/>
          <p:nvPr/>
        </p:nvSpPr>
        <p:spPr>
          <a:xfrm>
            <a:off x="514150" y="6317689"/>
            <a:ext cx="3931200" cy="531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Open Sans"/>
              <a:buNone/>
            </a:pPr>
            <a:r>
              <a:rPr lang="en-US" sz="1800" b="1" i="0" u="none" strike="noStrike" cap="none" dirty="0">
                <a:solidFill>
                  <a:srgbClr val="000000"/>
                </a:solidFill>
                <a:latin typeface="Open Sans"/>
                <a:ea typeface="Open Sans"/>
                <a:cs typeface="Open Sans"/>
                <a:sym typeface="Open Sans"/>
              </a:rPr>
              <a:t>Office </a:t>
            </a:r>
            <a:r>
              <a:rPr lang="en-US" sz="1800" b="1" i="0" u="none" strike="noStrike" cap="none" dirty="0" smtClean="0">
                <a:solidFill>
                  <a:srgbClr val="000000"/>
                </a:solidFill>
                <a:latin typeface="Open Sans"/>
                <a:ea typeface="Open Sans"/>
                <a:cs typeface="Open Sans"/>
                <a:sym typeface="Open Sans"/>
              </a:rPr>
              <a:t>for </a:t>
            </a:r>
            <a:r>
              <a:rPr lang="en-US" sz="1800" b="1" i="0" u="none" strike="noStrike" cap="none" dirty="0">
                <a:solidFill>
                  <a:srgbClr val="000000"/>
                </a:solidFill>
                <a:latin typeface="Open Sans"/>
                <a:ea typeface="Open Sans"/>
                <a:cs typeface="Open Sans"/>
                <a:sym typeface="Open Sans"/>
              </a:rPr>
              <a:t>Coastal Management</a:t>
            </a:r>
          </a:p>
        </p:txBody>
      </p:sp>
      <p:cxnSp>
        <p:nvCxnSpPr>
          <p:cNvPr id="14" name="Shape 14"/>
          <p:cNvCxnSpPr/>
          <p:nvPr/>
        </p:nvCxnSpPr>
        <p:spPr>
          <a:xfrm rot="10800000" flipH="1">
            <a:off x="514150" y="6124423"/>
            <a:ext cx="8139299" cy="8100"/>
          </a:xfrm>
          <a:prstGeom prst="straightConnector1">
            <a:avLst/>
          </a:prstGeom>
          <a:noFill/>
          <a:ln w="9525" cap="flat" cmpd="sng">
            <a:solidFill>
              <a:srgbClr val="000000"/>
            </a:solidFill>
            <a:prstDash val="solid"/>
            <a:round/>
            <a:headEnd type="none" w="med" len="med"/>
            <a:tailEnd type="none" w="med" len="med"/>
          </a:ln>
        </p:spPr>
      </p:cxnSp>
    </p:spTree>
    <p:custDataLst>
      <p:tags r:id="rId13"/>
    </p:custDataLst>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4.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26.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9.jpeg"/><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notesSlide" Target="../notesSlides/notesSlide21.xml"/><Relationship Id="rId7" Type="http://schemas.openxmlformats.org/officeDocument/2006/relationships/image" Target="../media/image28.jpeg"/><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notesSlide" Target="../notesSlides/notesSlide22.xml"/><Relationship Id="rId7" Type="http://schemas.openxmlformats.org/officeDocument/2006/relationships/image" Target="../media/image28.jpeg"/><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30.jpeg"/><Relationship Id="rId9" Type="http://schemas.openxmlformats.org/officeDocument/2006/relationships/image" Target="../media/image31.jpeg"/></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notesSlide" Target="../notesSlides/notesSlide23.xml"/><Relationship Id="rId7" Type="http://schemas.openxmlformats.org/officeDocument/2006/relationships/image" Target="../media/image28.jpeg"/><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2.jpeg"/><Relationship Id="rId4" Type="http://schemas.openxmlformats.org/officeDocument/2006/relationships/image" Target="../media/image30.jpeg"/><Relationship Id="rId9"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37.png"/><Relationship Id="rId5" Type="http://schemas.openxmlformats.org/officeDocument/2006/relationships/image" Target="../media/image8.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5.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8.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9.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38.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41.xml"/><Relationship Id="rId5" Type="http://schemas.openxmlformats.org/officeDocument/2006/relationships/image" Target="../media/image39.jpeg"/><Relationship Id="rId4" Type="http://schemas.openxmlformats.org/officeDocument/2006/relationships/hyperlink" Target="https://coast.noaa.gov/digitalcoast/training/resources/czma-101.html"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44.xml"/><Relationship Id="rId5" Type="http://schemas.openxmlformats.org/officeDocument/2006/relationships/image" Target="../media/image42.jpe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45.xml"/><Relationship Id="rId5" Type="http://schemas.openxmlformats.org/officeDocument/2006/relationships/image" Target="../media/image42.jpe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46.xml"/><Relationship Id="rId5" Type="http://schemas.openxmlformats.org/officeDocument/2006/relationships/image" Target="../media/image40.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47.xml"/><Relationship Id="rId5" Type="http://schemas.openxmlformats.org/officeDocument/2006/relationships/image" Target="../media/image40.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48.xml"/><Relationship Id="rId6" Type="http://schemas.openxmlformats.org/officeDocument/2006/relationships/image" Target="../media/image40.png"/><Relationship Id="rId5" Type="http://schemas.openxmlformats.org/officeDocument/2006/relationships/image" Target="../media/image45.png"/><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4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50.xml"/><Relationship Id="rId5" Type="http://schemas.openxmlformats.org/officeDocument/2006/relationships/image" Target="../media/image46.jpeg"/><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51.xml"/><Relationship Id="rId5" Type="http://schemas.openxmlformats.org/officeDocument/2006/relationships/image" Target="../media/image46.jpeg"/><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52.xml"/><Relationship Id="rId5" Type="http://schemas.openxmlformats.org/officeDocument/2006/relationships/image" Target="../media/image47.jpe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53.xml"/><Relationship Id="rId5" Type="http://schemas.openxmlformats.org/officeDocument/2006/relationships/image" Target="../media/image47.jpeg"/><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54.xml"/><Relationship Id="rId5" Type="http://schemas.openxmlformats.org/officeDocument/2006/relationships/image" Target="../media/image40.png"/><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ags" Target="../tags/tag55.xml"/><Relationship Id="rId5" Type="http://schemas.openxmlformats.org/officeDocument/2006/relationships/image" Target="../media/image48.png"/><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ags" Target="../tags/tag56.xml"/><Relationship Id="rId5" Type="http://schemas.openxmlformats.org/officeDocument/2006/relationships/image" Target="../media/image40.png"/><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ags" Target="../tags/tag57.xml"/><Relationship Id="rId5" Type="http://schemas.openxmlformats.org/officeDocument/2006/relationships/image" Target="../media/image40.png"/><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ags" Target="../tags/tag58.xml"/><Relationship Id="rId5" Type="http://schemas.openxmlformats.org/officeDocument/2006/relationships/image" Target="../media/image40.png"/><Relationship Id="rId4" Type="http://schemas.openxmlformats.org/officeDocument/2006/relationships/image" Target="../media/image50.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59.xml"/><Relationship Id="rId5" Type="http://schemas.openxmlformats.org/officeDocument/2006/relationships/image" Target="../media/image50.jpeg"/><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60.xml"/><Relationship Id="rId5" Type="http://schemas.openxmlformats.org/officeDocument/2006/relationships/image" Target="../media/image51.png"/><Relationship Id="rId4" Type="http://schemas.openxmlformats.org/officeDocument/2006/relationships/hyperlink" Target="https://coast.noaa.gov/digitalcoast/training/resources/czma-101.html"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4" name="Group 3" descr="These slides provide an overview of the Coastal Zone Management Act, federal legislation often referred to as the CZMA.&#10;" title="Graphic"/>
          <p:cNvGrpSpPr/>
          <p:nvPr/>
        </p:nvGrpSpPr>
        <p:grpSpPr>
          <a:xfrm>
            <a:off x="173736" y="1151196"/>
            <a:ext cx="8839196" cy="4006454"/>
            <a:chOff x="173736" y="1151196"/>
            <a:chExt cx="8839196" cy="4006454"/>
          </a:xfrm>
        </p:grpSpPr>
        <p:sp>
          <p:nvSpPr>
            <p:cNvPr id="90" name="Shape 90" descr="Overview"/>
            <p:cNvSpPr txBox="1"/>
            <p:nvPr/>
          </p:nvSpPr>
          <p:spPr>
            <a:xfrm>
              <a:off x="6262774" y="4288850"/>
              <a:ext cx="2455287" cy="868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Open Sans"/>
                <a:buNone/>
              </a:pPr>
              <a:r>
                <a:rPr lang="en-US" sz="3600" b="1" dirty="0" smtClean="0">
                  <a:latin typeface="Open Sans"/>
                  <a:ea typeface="Open Sans"/>
                  <a:cs typeface="Open Sans"/>
                  <a:sym typeface="Open Sans"/>
                </a:rPr>
                <a:t>O</a:t>
              </a:r>
              <a:r>
                <a:rPr lang="en-US" sz="3600" b="1" i="0" u="none" strike="noStrike" cap="none" dirty="0" smtClean="0">
                  <a:solidFill>
                    <a:srgbClr val="000000"/>
                  </a:solidFill>
                  <a:latin typeface="Open Sans"/>
                  <a:ea typeface="Open Sans"/>
                  <a:cs typeface="Open Sans"/>
                  <a:sym typeface="Open Sans"/>
                </a:rPr>
                <a:t>verview</a:t>
              </a:r>
              <a:endParaRPr lang="en-US" sz="3600" b="1" i="0" u="none" strike="noStrike" cap="none" dirty="0">
                <a:solidFill>
                  <a:srgbClr val="000000"/>
                </a:solidFill>
                <a:latin typeface="Open Sans"/>
                <a:ea typeface="Open Sans"/>
                <a:cs typeface="Open Sans"/>
                <a:sym typeface="Open Sans"/>
              </a:endParaRPr>
            </a:p>
          </p:txBody>
        </p:sp>
        <p:pic>
          <p:nvPicPr>
            <p:cNvPr id="89" name="Shape 89" descr="For more information, or for assistance in reading this slide presentation, please send an email to coastal.info@noaa.gov." title="CZMA graphic"/>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3736" y="1151196"/>
              <a:ext cx="8839196" cy="2914877"/>
            </a:xfrm>
            <a:prstGeom prst="rect">
              <a:avLst/>
            </a:prstGeom>
            <a:noFill/>
            <a:ln>
              <a:noFill/>
            </a:ln>
          </p:spPr>
        </p:pic>
      </p:grpSp>
      <p:sp>
        <p:nvSpPr>
          <p:cNvPr id="2" name="Title 1" descr="Coastal Zone Management Act Overview&#10;For more information, or for assistance in reading this slide presentation, please send an email to coastal.info@noaa.gov." hidden="1"/>
          <p:cNvSpPr>
            <a:spLocks noGrp="1"/>
          </p:cNvSpPr>
          <p:nvPr>
            <p:ph type="title"/>
          </p:nvPr>
        </p:nvSpPr>
        <p:spPr/>
        <p:txBody>
          <a:bodyPr/>
          <a:lstStyle/>
          <a:p>
            <a:r>
              <a:rPr lang="en-US" dirty="0" smtClean="0"/>
              <a:t>Coastal Zone Management Act Overview</a:t>
            </a:r>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grpSp>
        <p:nvGrpSpPr>
          <p:cNvPr id="2" name="Group 1" descr="To understand the Coastal Zone Management Act, it is helpful to understand what the coasts were experiencing back then.  In the late 1960s, &#10;The coast was under pressure from population growth and economic development. &#10;There were increasing and competing demands for using coastal lands and waters. &#10;Competing uses included industry, commerce, residential development, recreation, extraction of mineral resources and fossil fuels, transportation and navigation, waste disposal, and commercial fishing. &#10;These uses were affecting the marine resources, wildlife, and coastal and estuarine ecosystems.  There were challenges balancing the conflicts arising because of the competing demands.&#10;&#10;Congress recognized the importance of the coast and the need to address these challenges.&#10;&#10;Cuyahoga River Photo Courtesy of: Cleveland Press Collection at Cleveland State University Library.&#10;"/>
          <p:cNvGrpSpPr/>
          <p:nvPr/>
        </p:nvGrpSpPr>
        <p:grpSpPr>
          <a:xfrm>
            <a:off x="500302" y="1021225"/>
            <a:ext cx="8170361" cy="4940750"/>
            <a:chOff x="500302" y="1021225"/>
            <a:chExt cx="8170361" cy="4940750"/>
          </a:xfrm>
        </p:grpSpPr>
        <p:pic>
          <p:nvPicPr>
            <p:cNvPr id="224" name="Shape 224"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0302" y="2380576"/>
              <a:ext cx="8170361" cy="3581399"/>
            </a:xfrm>
            <a:prstGeom prst="rect">
              <a:avLst/>
            </a:prstGeom>
            <a:noFill/>
            <a:ln>
              <a:noFill/>
            </a:ln>
          </p:spPr>
        </p:pic>
        <p:pic>
          <p:nvPicPr>
            <p:cNvPr id="225" name="Shape 225"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00302" y="1021226"/>
              <a:ext cx="3607944" cy="2421220"/>
            </a:xfrm>
            <a:prstGeom prst="rect">
              <a:avLst/>
            </a:prstGeom>
            <a:noFill/>
            <a:ln w="28575" cap="flat" cmpd="sng">
              <a:solidFill>
                <a:schemeClr val="lt1"/>
              </a:solidFill>
              <a:prstDash val="solid"/>
              <a:round/>
              <a:headEnd type="none" w="med" len="med"/>
              <a:tailEnd type="none" w="med" len="med"/>
            </a:ln>
          </p:spPr>
        </p:pic>
        <p:pic>
          <p:nvPicPr>
            <p:cNvPr id="226" name="Shape 226" title="Decorative elemen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093658" y="1021225"/>
              <a:ext cx="4577005" cy="3012892"/>
            </a:xfrm>
            <a:prstGeom prst="rect">
              <a:avLst/>
            </a:prstGeom>
            <a:noFill/>
            <a:ln w="28575" cap="flat" cmpd="sng">
              <a:solidFill>
                <a:schemeClr val="lt1"/>
              </a:solidFill>
              <a:prstDash val="solid"/>
              <a:round/>
              <a:headEnd type="none" w="med" len="med"/>
              <a:tailEnd type="none" w="med" len="med"/>
            </a:ln>
          </p:spPr>
        </p:pic>
      </p:grpSp>
      <p:sp>
        <p:nvSpPr>
          <p:cNvPr id="222" name="Shape 222"/>
          <p:cNvSpPr txBox="1">
            <a:spLocks noGrp="1"/>
          </p:cNvSpPr>
          <p:nvPr>
            <p:ph type="title"/>
          </p:nvPr>
        </p:nvSpPr>
        <p:spPr>
          <a:xfrm>
            <a:off x="145300" y="36875"/>
            <a:ext cx="8795398" cy="9027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dirty="0">
                <a:solidFill>
                  <a:schemeClr val="dk1"/>
                </a:solidFill>
                <a:latin typeface="Calibri"/>
                <a:ea typeface="Calibri"/>
                <a:cs typeface="Calibri"/>
                <a:sym typeface="Calibri"/>
              </a:rPr>
              <a:t>State of the Coast </a:t>
            </a:r>
            <a:r>
              <a:rPr lang="en-US" sz="3600" b="1" i="0" u="none" strike="noStrike" cap="none" dirty="0">
                <a:solidFill>
                  <a:srgbClr val="2955A0"/>
                </a:solidFill>
                <a:latin typeface="Calibri"/>
                <a:ea typeface="Calibri"/>
                <a:cs typeface="Calibri"/>
                <a:sym typeface="Calibri"/>
              </a:rPr>
              <a:t>45+</a:t>
            </a:r>
            <a:r>
              <a:rPr lang="en-US" sz="3600" b="0" i="0" u="none" strike="noStrike" cap="none" dirty="0">
                <a:solidFill>
                  <a:schemeClr val="dk1"/>
                </a:solidFill>
                <a:latin typeface="Calibri"/>
                <a:ea typeface="Calibri"/>
                <a:cs typeface="Calibri"/>
                <a:sym typeface="Calibri"/>
              </a:rPr>
              <a:t> years ago </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 name="Group 1" descr="In the 1970s proposals for national land use legislation were considered but never adopted. However, Congress felt the coastal zones were so important to the future of the nation that the CZMA was enacted in 1972. Much of it was based on a 1969 presidential blue ribbon “Stratton Commission” report focusing on marine issues.&#10; &#10;The Act created two primary programs &#10;the National Coastal Zone Management Program, and the&#10;National Estuarine Research Reserve System.&#10; &#10;State participation in these programs is voluntary, and the emphasis is on a state and federal partnership approach to addressing coastal zone issues. &#10; &#10;Let’s look at the two programs in more detail. "/>
          <p:cNvGrpSpPr/>
          <p:nvPr/>
        </p:nvGrpSpPr>
        <p:grpSpPr>
          <a:xfrm>
            <a:off x="0" y="913500"/>
            <a:ext cx="9144000" cy="5044798"/>
            <a:chOff x="0" y="913500"/>
            <a:chExt cx="9144000" cy="5044798"/>
          </a:xfrm>
        </p:grpSpPr>
        <p:sp>
          <p:nvSpPr>
            <p:cNvPr id="232" name="Shape 232" title="Decorative element"/>
            <p:cNvSpPr/>
            <p:nvPr/>
          </p:nvSpPr>
          <p:spPr>
            <a:xfrm>
              <a:off x="0" y="913500"/>
              <a:ext cx="9144000" cy="5044798"/>
            </a:xfrm>
            <a:prstGeom prst="rect">
              <a:avLst/>
            </a:prstGeom>
            <a:solidFill>
              <a:srgbClr val="3D85C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33" name="Shape 233"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34057" y="1009849"/>
              <a:ext cx="2700321" cy="4838299"/>
            </a:xfrm>
            <a:prstGeom prst="rect">
              <a:avLst/>
            </a:prstGeom>
            <a:noFill/>
            <a:ln w="38100" cap="flat" cmpd="sng">
              <a:solidFill>
                <a:srgbClr val="FFFFFF"/>
              </a:solidFill>
              <a:prstDash val="solid"/>
              <a:round/>
              <a:headEnd type="none" w="med" len="med"/>
              <a:tailEnd type="none" w="med" len="med"/>
            </a:ln>
          </p:spPr>
        </p:pic>
        <p:pic>
          <p:nvPicPr>
            <p:cNvPr id="234" name="Shape 234"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0990" y="1009840"/>
              <a:ext cx="3094429" cy="4838299"/>
            </a:xfrm>
            <a:prstGeom prst="rect">
              <a:avLst/>
            </a:prstGeom>
            <a:noFill/>
            <a:ln w="38100" cap="flat" cmpd="sng">
              <a:solidFill>
                <a:srgbClr val="FFFFFF"/>
              </a:solidFill>
              <a:prstDash val="solid"/>
              <a:round/>
              <a:headEnd type="none" w="med" len="med"/>
              <a:tailEnd type="none" w="med" len="med"/>
            </a:ln>
          </p:spPr>
        </p:pic>
        <p:pic>
          <p:nvPicPr>
            <p:cNvPr id="235" name="Shape 235" title="Decorative elemen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58207" y="1008992"/>
              <a:ext cx="3016469" cy="4834758"/>
            </a:xfrm>
            <a:prstGeom prst="rect">
              <a:avLst/>
            </a:prstGeom>
            <a:noFill/>
            <a:ln w="38100" cap="flat" cmpd="sng">
              <a:solidFill>
                <a:schemeClr val="lt1"/>
              </a:solidFill>
              <a:prstDash val="solid"/>
              <a:round/>
              <a:headEnd type="none" w="med" len="med"/>
              <a:tailEnd type="none" w="med" len="med"/>
            </a:ln>
          </p:spPr>
        </p:pic>
      </p:grpSp>
      <p:sp>
        <p:nvSpPr>
          <p:cNvPr id="231" name="Shape 231"/>
          <p:cNvSpPr txBox="1">
            <a:spLocks noGrp="1"/>
          </p:cNvSpPr>
          <p:nvPr>
            <p:ph type="title"/>
          </p:nvPr>
        </p:nvSpPr>
        <p:spPr>
          <a:xfrm>
            <a:off x="237150" y="0"/>
            <a:ext cx="8779199" cy="956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dirty="0">
                <a:solidFill>
                  <a:schemeClr val="dk1"/>
                </a:solidFill>
                <a:latin typeface="Calibri"/>
                <a:ea typeface="Calibri"/>
                <a:cs typeface="Calibri"/>
                <a:sym typeface="Calibri"/>
              </a:rPr>
              <a:t> Coastal Zone Management Act (</a:t>
            </a:r>
            <a:r>
              <a:rPr lang="en-US" sz="3600" b="1" i="0" u="none" strike="noStrike" cap="none" dirty="0">
                <a:solidFill>
                  <a:srgbClr val="0B5394"/>
                </a:solidFill>
                <a:latin typeface="Calibri"/>
                <a:ea typeface="Calibri"/>
                <a:cs typeface="Calibri"/>
                <a:sym typeface="Calibri"/>
              </a:rPr>
              <a:t>CZMA</a:t>
            </a:r>
            <a:r>
              <a:rPr lang="en-US" sz="3600" b="0" i="0" u="none" strike="noStrike" cap="none" dirty="0">
                <a:solidFill>
                  <a:schemeClr val="dk1"/>
                </a:solidFill>
                <a:latin typeface="Calibri"/>
                <a:ea typeface="Calibri"/>
                <a:cs typeface="Calibri"/>
                <a:sym typeface="Calibri"/>
              </a:rPr>
              <a:t>)</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 name="Picture 1" descr="Coastal zone management programs are designed to &#10;Preserve, protect, develop, and, where possible, restore and enhance the natural resources found in the coastal zone by &#10;developing and implementing comprehensive, coastal land and water use planning and management programs.  &#10; &#10;Congress believed the most productive approach would be to encourage states to exercise their full authority over coastal lands and waters through state-based land and water use programs for the coastal zone. Since each program is based on requirements found in the CZMA, national priorities are being met, and yet states have the flexibility to design programs that meet each state’s specific needs and situations.&#10; &#10;Since the CZMA was adopted, all coastal states, Great Lake states, and U.S. territories and commonwealths, have developed coastal management programs approved by Secretary of Commerce.&#10;The first program approved was Washington in 1974 and the most recent state to join was Illinois in 2012. &#10;Currently, 34 of the 35 eligible programs are participating. Alaska withdrew from the program in 2011. " title="Map showing location of states with coastal zone management programs "/>
          <p:cNvPicPr>
            <a:picLocks noChangeAspect="1"/>
          </p:cNvPicPr>
          <p:nvPr/>
        </p:nvPicPr>
        <p:blipFill rotWithShape="1">
          <a:blip r:embed="rId4">
            <a:extLst>
              <a:ext uri="{28A0092B-C50C-407E-A947-70E740481C1C}">
                <a14:useLocalDpi xmlns:a14="http://schemas.microsoft.com/office/drawing/2010/main" val="0"/>
              </a:ext>
            </a:extLst>
          </a:blip>
          <a:srcRect b="608"/>
          <a:stretch/>
        </p:blipFill>
        <p:spPr>
          <a:xfrm>
            <a:off x="657800" y="897153"/>
            <a:ext cx="7828400" cy="5149686"/>
          </a:xfrm>
          <a:prstGeom prst="rect">
            <a:avLst/>
          </a:prstGeom>
        </p:spPr>
      </p:pic>
      <p:sp>
        <p:nvSpPr>
          <p:cNvPr id="240" name="Shape 240"/>
          <p:cNvSpPr txBox="1">
            <a:spLocks noGrp="1"/>
          </p:cNvSpPr>
          <p:nvPr>
            <p:ph type="title"/>
          </p:nvPr>
        </p:nvSpPr>
        <p:spPr>
          <a:xfrm>
            <a:off x="150400" y="237754"/>
            <a:ext cx="8783100" cy="6593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dirty="0">
                <a:solidFill>
                  <a:schemeClr val="dk1"/>
                </a:solidFill>
                <a:latin typeface="Calibri"/>
                <a:ea typeface="Calibri"/>
                <a:cs typeface="Calibri"/>
                <a:sym typeface="Calibri"/>
              </a:rPr>
              <a:t>National Coastal Zone Management Program</a:t>
            </a:r>
          </a:p>
          <a:p>
            <a:pPr marL="0" marR="0" lvl="0" indent="0" algn="ctr" rtl="0">
              <a:lnSpc>
                <a:spcPct val="100000"/>
              </a:lnSpc>
              <a:spcBef>
                <a:spcPts val="0"/>
              </a:spcBef>
              <a:spcAft>
                <a:spcPts val="0"/>
              </a:spcAft>
              <a:buClr>
                <a:srgbClr val="FF9900"/>
              </a:buClr>
              <a:buSzPct val="25000"/>
              <a:buFont typeface="Calibri"/>
              <a:buNone/>
            </a:pPr>
            <a:r>
              <a:rPr lang="en-US" sz="3600" b="1" i="0" u="none" strike="noStrike" cap="none" dirty="0">
                <a:solidFill>
                  <a:srgbClr val="2955A0"/>
                </a:solidFill>
                <a:latin typeface="Calibri"/>
                <a:ea typeface="Calibri"/>
                <a:cs typeface="Calibri"/>
                <a:sym typeface="Calibri"/>
              </a:rPr>
              <a:t>34</a:t>
            </a:r>
            <a:r>
              <a:rPr lang="en-US" sz="3600" b="0" i="0" u="none" strike="noStrike" cap="none" dirty="0">
                <a:solidFill>
                  <a:schemeClr val="dk1"/>
                </a:solidFill>
                <a:latin typeface="Calibri"/>
                <a:ea typeface="Calibri"/>
                <a:cs typeface="Calibri"/>
                <a:sym typeface="Calibri"/>
              </a:rPr>
              <a:t> State </a:t>
            </a:r>
            <a:r>
              <a:rPr lang="en-US" sz="3600" b="0" i="0" u="none" strike="noStrike" cap="none" dirty="0" smtClean="0">
                <a:solidFill>
                  <a:schemeClr val="dk1"/>
                </a:solidFill>
                <a:latin typeface="Calibri"/>
                <a:ea typeface="Calibri"/>
                <a:cs typeface="Calibri"/>
                <a:sym typeface="Calibri"/>
              </a:rPr>
              <a:t>Programs</a:t>
            </a:r>
            <a:endParaRPr lang="en-US" sz="3600" b="0" i="0" u="none" strike="noStrike" cap="none" dirty="0">
              <a:solidFill>
                <a:schemeClr val="dk1"/>
              </a:solidFill>
              <a:latin typeface="Calibri"/>
              <a:ea typeface="Calibri"/>
              <a:cs typeface="Calibri"/>
              <a:sym typeface="Calibri"/>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Shape 246" descr="The National Estuarine Research Reserves System is a network of 29 coastal sites engaged in long-term research, environmental monitoring, education, and stewardship, all of which are designed to help communities and the nation meet coastal management goals.  &#10;The first reserve designation was Oregon’s South Slough research reserve in 1974. &#10;The most recent addition is the He'eia research reserve in Hawaii in 2017. &#10;Twenty-three states and Puerto Rico have research reserves. " title="Map showing the location of all the National Estuarine Research Reserve sites as of 20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7197" y="692333"/>
            <a:ext cx="7876376" cy="5381896"/>
          </a:xfrm>
          <a:prstGeom prst="rect">
            <a:avLst/>
          </a:prstGeom>
          <a:noFill/>
          <a:ln>
            <a:noFill/>
          </a:ln>
        </p:spPr>
      </p:pic>
      <p:sp>
        <p:nvSpPr>
          <p:cNvPr id="247" name="Shape 247"/>
          <p:cNvSpPr txBox="1">
            <a:spLocks noGrp="1"/>
          </p:cNvSpPr>
          <p:nvPr>
            <p:ph type="title"/>
          </p:nvPr>
        </p:nvSpPr>
        <p:spPr>
          <a:xfrm>
            <a:off x="493450" y="103560"/>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400" b="0" i="0" u="none" strike="noStrike" cap="none" dirty="0">
                <a:solidFill>
                  <a:schemeClr val="dk1"/>
                </a:solidFill>
                <a:latin typeface="Calibri"/>
                <a:ea typeface="Calibri"/>
                <a:cs typeface="Calibri"/>
                <a:sym typeface="Calibri"/>
              </a:rPr>
              <a:t>National Estuarine Research Reserve System </a:t>
            </a:r>
          </a:p>
          <a:p>
            <a:pPr marL="0" marR="0" lvl="0" indent="0" algn="ctr" rtl="0">
              <a:lnSpc>
                <a:spcPct val="100000"/>
              </a:lnSpc>
              <a:spcBef>
                <a:spcPts val="0"/>
              </a:spcBef>
              <a:spcAft>
                <a:spcPts val="0"/>
              </a:spcAft>
              <a:buClr>
                <a:srgbClr val="FF9900"/>
              </a:buClr>
              <a:buSzPct val="25000"/>
              <a:buFont typeface="Calibri"/>
              <a:buNone/>
            </a:pPr>
            <a:r>
              <a:rPr lang="en-US" sz="3400" b="1" i="0" u="none" strike="noStrike" cap="none" dirty="0">
                <a:solidFill>
                  <a:srgbClr val="2955A0"/>
                </a:solidFill>
              </a:rPr>
              <a:t>29</a:t>
            </a:r>
            <a:r>
              <a:rPr lang="en-US" sz="3400" b="0" i="0" u="none" strike="noStrike" cap="none" dirty="0">
                <a:solidFill>
                  <a:schemeClr val="dk1"/>
                </a:solidFill>
                <a:latin typeface="Calibri"/>
                <a:ea typeface="Calibri"/>
                <a:cs typeface="Calibri"/>
                <a:sym typeface="Calibri"/>
              </a:rPr>
              <a:t> </a:t>
            </a:r>
            <a:r>
              <a:rPr lang="en-US" sz="3400" dirty="0"/>
              <a:t>Sites</a:t>
            </a:r>
            <a:r>
              <a:rPr lang="en-US" sz="3400" b="0" i="0" u="none" strike="noStrike" cap="none" dirty="0">
                <a:solidFill>
                  <a:schemeClr val="dk1"/>
                </a:solidFill>
                <a:latin typeface="Calibri"/>
                <a:ea typeface="Calibri"/>
                <a:cs typeface="Calibri"/>
                <a:sym typeface="Calibri"/>
              </a:rPr>
              <a:t> </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grpSp>
        <p:nvGrpSpPr>
          <p:cNvPr id="3" name="Group 2" descr="Your work as part of a coastal management program contributes to state coastal management goals and national CZMA goals. &#10; &#10;Learning how the CZMA connects to your coastal management program provides the context needed to see the big picture and how membership in the CZM network helps you and your program increase effectiveness." title="Graphic flowchart"/>
          <p:cNvGrpSpPr/>
          <p:nvPr/>
        </p:nvGrpSpPr>
        <p:grpSpPr>
          <a:xfrm>
            <a:off x="407022" y="-76200"/>
            <a:ext cx="8736973" cy="6259448"/>
            <a:chOff x="407022" y="-76200"/>
            <a:chExt cx="8736973" cy="6259448"/>
          </a:xfrm>
        </p:grpSpPr>
        <p:sp>
          <p:nvSpPr>
            <p:cNvPr id="252" name="Shape 252" title="Connections graphic"/>
            <p:cNvSpPr/>
            <p:nvPr/>
          </p:nvSpPr>
          <p:spPr>
            <a:xfrm>
              <a:off x="7729775" y="-76200"/>
              <a:ext cx="1414198" cy="6189599"/>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3" name="Shape 253"/>
            <p:cNvSpPr txBox="1"/>
            <p:nvPr/>
          </p:nvSpPr>
          <p:spPr>
            <a:xfrm rot="-5400000">
              <a:off x="6354274" y="2769163"/>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i="0" u="none" strike="noStrike" cap="none">
                  <a:solidFill>
                    <a:srgbClr val="999999"/>
                  </a:solidFill>
                  <a:latin typeface="Open Sans"/>
                  <a:ea typeface="Open Sans"/>
                  <a:cs typeface="Open Sans"/>
                  <a:sym typeface="Open Sans"/>
                </a:rPr>
                <a:t>Connections</a:t>
              </a:r>
            </a:p>
          </p:txBody>
        </p:sp>
        <p:pic>
          <p:nvPicPr>
            <p:cNvPr id="254" name="Shape 254" title="Decorative element"/>
            <p:cNvPicPr preferRelativeResize="0"/>
            <p:nvPr/>
          </p:nvPicPr>
          <p:blipFill rotWithShape="1">
            <a:blip r:embed="rId4" cstate="email">
              <a:alphaModFix amt="45000"/>
              <a:extLst>
                <a:ext uri="{28A0092B-C50C-407E-A947-70E740481C1C}">
                  <a14:useLocalDpi xmlns:a14="http://schemas.microsoft.com/office/drawing/2010/main"/>
                </a:ext>
              </a:extLst>
            </a:blip>
            <a:srcRect/>
            <a:stretch/>
          </p:blipFill>
          <p:spPr>
            <a:xfrm>
              <a:off x="7729799" y="5445042"/>
              <a:ext cx="1414196" cy="668356"/>
            </a:xfrm>
            <a:prstGeom prst="rect">
              <a:avLst/>
            </a:prstGeom>
            <a:noFill/>
            <a:ln>
              <a:noFill/>
            </a:ln>
          </p:spPr>
        </p:pic>
        <p:pic>
          <p:nvPicPr>
            <p:cNvPr id="255" name="Shape 255"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07022" y="3887300"/>
              <a:ext cx="5882080" cy="2295948"/>
            </a:xfrm>
            <a:prstGeom prst="rect">
              <a:avLst/>
            </a:prstGeom>
            <a:noFill/>
            <a:ln>
              <a:noFill/>
            </a:ln>
          </p:spPr>
        </p:pic>
        <p:sp>
          <p:nvSpPr>
            <p:cNvPr id="256" name="Shape 256" title="Decorative element"/>
            <p:cNvSpPr/>
            <p:nvPr/>
          </p:nvSpPr>
          <p:spPr>
            <a:xfrm rot="1823314">
              <a:off x="3886230" y="3188159"/>
              <a:ext cx="1517015" cy="1309968"/>
            </a:xfrm>
            <a:prstGeom prst="hexagon">
              <a:avLst>
                <a:gd name="adj" fmla="val 28955"/>
                <a:gd name="vf" fmla="val 115470"/>
              </a:avLst>
            </a:prstGeom>
            <a:solidFill>
              <a:srgbClr val="1155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7" name="Shape 257" title="Decorative element"/>
            <p:cNvSpPr/>
            <p:nvPr/>
          </p:nvSpPr>
          <p:spPr>
            <a:xfrm rot="1823314">
              <a:off x="1130818" y="3187873"/>
              <a:ext cx="1517015" cy="1309968"/>
            </a:xfrm>
            <a:prstGeom prst="hexagon">
              <a:avLst>
                <a:gd name="adj" fmla="val 28955"/>
                <a:gd name="vf" fmla="val 115470"/>
              </a:avLst>
            </a:prstGeom>
            <a:solidFill>
              <a:srgbClr val="2955A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8" name="Shape 258" title="Decorative element"/>
            <p:cNvSpPr/>
            <p:nvPr/>
          </p:nvSpPr>
          <p:spPr>
            <a:xfrm rot="1823314">
              <a:off x="4554583" y="2011749"/>
              <a:ext cx="1517015" cy="1309968"/>
            </a:xfrm>
            <a:prstGeom prst="hexagon">
              <a:avLst>
                <a:gd name="adj" fmla="val 28955"/>
                <a:gd name="vf" fmla="val 115470"/>
              </a:avLst>
            </a:prstGeom>
            <a:solidFill>
              <a:srgbClr val="1155C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9" name="Shape 259" title="Decorative element"/>
            <p:cNvSpPr/>
            <p:nvPr/>
          </p:nvSpPr>
          <p:spPr>
            <a:xfrm rot="1823314">
              <a:off x="3191380" y="2021621"/>
              <a:ext cx="1517015" cy="1309968"/>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0" name="Shape 260"/>
            <p:cNvSpPr txBox="1"/>
            <p:nvPr/>
          </p:nvSpPr>
          <p:spPr>
            <a:xfrm>
              <a:off x="1477833" y="3633617"/>
              <a:ext cx="975299" cy="418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Federal</a:t>
              </a:r>
            </a:p>
          </p:txBody>
        </p:sp>
        <p:sp>
          <p:nvSpPr>
            <p:cNvPr id="261" name="Shape 261"/>
            <p:cNvSpPr txBox="1"/>
            <p:nvPr/>
          </p:nvSpPr>
          <p:spPr>
            <a:xfrm>
              <a:off x="3807853" y="3158583"/>
              <a:ext cx="1650000" cy="14153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1" i="0" u="none" strike="noStrike" cap="none" dirty="0">
                  <a:solidFill>
                    <a:srgbClr val="FFFFFF"/>
                  </a:solidFill>
                  <a:latin typeface="Calibri"/>
                  <a:ea typeface="Calibri"/>
                  <a:cs typeface="Calibri"/>
                  <a:sym typeface="Calibri"/>
                </a:rPr>
                <a:t>35</a:t>
              </a:r>
            </a:p>
            <a:p>
              <a:pPr marL="0" marR="0" lvl="0" indent="0" algn="ctr" rtl="0">
                <a:lnSpc>
                  <a:spcPct val="100000"/>
                </a:lnSpc>
                <a:spcBef>
                  <a:spcPts val="0"/>
                </a:spcBef>
                <a:spcAft>
                  <a:spcPts val="0"/>
                </a:spcAft>
                <a:buClr>
                  <a:schemeClr val="dk1"/>
                </a:buClr>
                <a:buSzPct val="25000"/>
                <a:buFont typeface="Arial"/>
                <a:buNone/>
              </a:pPr>
              <a:r>
                <a:rPr lang="en-US" sz="1400" b="1" i="0" u="none" strike="noStrike" cap="none" dirty="0">
                  <a:solidFill>
                    <a:srgbClr val="FFFFFF"/>
                  </a:solidFill>
                  <a:latin typeface="Calibri"/>
                  <a:ea typeface="Calibri"/>
                  <a:cs typeface="Calibri"/>
                  <a:sym typeface="Calibri"/>
                </a:rPr>
                <a:t>Coastal</a:t>
              </a:r>
            </a:p>
            <a:p>
              <a:pPr marL="0" marR="0" lvl="0" indent="0" algn="ctr" rtl="0">
                <a:lnSpc>
                  <a:spcPct val="100000"/>
                </a:lnSpc>
                <a:spcBef>
                  <a:spcPts val="0"/>
                </a:spcBef>
                <a:spcAft>
                  <a:spcPts val="0"/>
                </a:spcAft>
                <a:buClr>
                  <a:schemeClr val="dk1"/>
                </a:buClr>
                <a:buSzPct val="25000"/>
                <a:buFont typeface="Arial"/>
                <a:buNone/>
              </a:pPr>
              <a:r>
                <a:rPr lang="en-US" sz="1400" b="1" i="0" u="none" strike="noStrike" cap="none" dirty="0">
                  <a:solidFill>
                    <a:schemeClr val="lt1"/>
                  </a:solidFill>
                  <a:latin typeface="Calibri"/>
                  <a:ea typeface="Calibri"/>
                  <a:cs typeface="Calibri"/>
                  <a:sym typeface="Calibri"/>
                </a:rPr>
                <a:t>States</a:t>
              </a:r>
            </a:p>
            <a:p>
              <a:pPr marL="0" marR="0" lvl="0" indent="0" algn="ctr" rtl="0">
                <a:lnSpc>
                  <a:spcPct val="100000"/>
                </a:lnSpc>
                <a:spcBef>
                  <a:spcPts val="0"/>
                </a:spcBef>
                <a:spcAft>
                  <a:spcPts val="0"/>
                </a:spcAft>
                <a:buClr>
                  <a:schemeClr val="dk1"/>
                </a:buClr>
                <a:buFont typeface="Arial"/>
                <a:buNone/>
              </a:pPr>
              <a:r>
                <a:rPr lang="en-US" b="1" dirty="0">
                  <a:solidFill>
                    <a:schemeClr val="lt1"/>
                  </a:solidFill>
                  <a:latin typeface="Calibri"/>
                  <a:ea typeface="Calibri"/>
                  <a:cs typeface="Calibri"/>
                  <a:sym typeface="Calibri"/>
                </a:rPr>
                <a:t> and T</a:t>
              </a:r>
              <a:r>
                <a:rPr lang="en-US" sz="1400" b="1" i="0" u="none" strike="noStrike" cap="none" dirty="0">
                  <a:solidFill>
                    <a:schemeClr val="lt1"/>
                  </a:solidFill>
                  <a:latin typeface="Calibri"/>
                  <a:ea typeface="Calibri"/>
                  <a:cs typeface="Calibri"/>
                  <a:sym typeface="Calibri"/>
                </a:rPr>
                <a:t>erritories</a:t>
              </a:r>
            </a:p>
          </p:txBody>
        </p:sp>
        <p:sp>
          <p:nvSpPr>
            <p:cNvPr id="262" name="Shape 262"/>
            <p:cNvSpPr txBox="1"/>
            <p:nvPr/>
          </p:nvSpPr>
          <p:spPr>
            <a:xfrm>
              <a:off x="4603616" y="2029251"/>
              <a:ext cx="1418998"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400" b="1" i="0" u="none" strike="noStrike" cap="none">
                  <a:solidFill>
                    <a:srgbClr val="FFFFFF"/>
                  </a:solidFill>
                  <a:latin typeface="Calibri"/>
                  <a:ea typeface="Calibri"/>
                  <a:cs typeface="Calibri"/>
                  <a:sym typeface="Calibri"/>
                </a:rPr>
                <a:t>34</a:t>
              </a:r>
            </a:p>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a:solidFill>
                    <a:srgbClr val="FFFFFF"/>
                  </a:solidFill>
                  <a:latin typeface="Calibri"/>
                  <a:ea typeface="Calibri"/>
                  <a:cs typeface="Calibri"/>
                  <a:sym typeface="Calibri"/>
                </a:rPr>
                <a:t>Coastal Management</a:t>
              </a:r>
            </a:p>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a:solidFill>
                    <a:srgbClr val="FFFFFF"/>
                  </a:solidFill>
                  <a:latin typeface="Calibri"/>
                  <a:ea typeface="Calibri"/>
                  <a:cs typeface="Calibri"/>
                  <a:sym typeface="Calibri"/>
                </a:rPr>
                <a:t>Programs</a:t>
              </a:r>
            </a:p>
          </p:txBody>
        </p:sp>
        <p:sp>
          <p:nvSpPr>
            <p:cNvPr id="263" name="Shape 263"/>
            <p:cNvSpPr txBox="1"/>
            <p:nvPr/>
          </p:nvSpPr>
          <p:spPr>
            <a:xfrm>
              <a:off x="3434723" y="2230055"/>
              <a:ext cx="975300" cy="4182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400" b="1" i="0" u="none" strike="noStrike" cap="none">
                  <a:solidFill>
                    <a:srgbClr val="FFFFFF"/>
                  </a:solidFill>
                  <a:latin typeface="Calibri"/>
                  <a:ea typeface="Calibri"/>
                  <a:cs typeface="Calibri"/>
                  <a:sym typeface="Calibri"/>
                </a:rPr>
                <a:t>29</a:t>
              </a:r>
            </a:p>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NERRS</a:t>
              </a:r>
            </a:p>
          </p:txBody>
        </p:sp>
        <p:sp>
          <p:nvSpPr>
            <p:cNvPr id="264" name="Shape 264"/>
            <p:cNvSpPr txBox="1"/>
            <p:nvPr/>
          </p:nvSpPr>
          <p:spPr>
            <a:xfrm>
              <a:off x="5983557" y="2466064"/>
              <a:ext cx="1650000" cy="517800"/>
            </a:xfrm>
            <a:prstGeom prst="rect">
              <a:avLst/>
            </a:prstGeom>
            <a:solidFill>
              <a:srgbClr val="1155CC"/>
            </a:solidFill>
            <a:ln w="19050" cap="flat" cmpd="sng">
              <a:solidFill>
                <a:srgbClr val="FFFFFF"/>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a:solidFill>
                    <a:srgbClr val="FFFFFF"/>
                  </a:solidFill>
                  <a:latin typeface="Calibri"/>
                  <a:ea typeface="Calibri"/>
                  <a:cs typeface="Calibri"/>
                  <a:sym typeface="Calibri"/>
                </a:rPr>
                <a:t>You are here</a:t>
              </a:r>
            </a:p>
          </p:txBody>
        </p:sp>
        <p:sp>
          <p:nvSpPr>
            <p:cNvPr id="265" name="Shape 265" title="Decorative element"/>
            <p:cNvSpPr/>
            <p:nvPr/>
          </p:nvSpPr>
          <p:spPr>
            <a:xfrm>
              <a:off x="2409017" y="3583555"/>
              <a:ext cx="1738200" cy="614399"/>
            </a:xfrm>
            <a:prstGeom prst="leftRightArrow">
              <a:avLst>
                <a:gd name="adj1" fmla="val 50000"/>
                <a:gd name="adj2" fmla="val 53874"/>
              </a:avLst>
            </a:prstGeom>
            <a:noFill/>
            <a:ln w="28575"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6" name="Shape 266" title="Decorative element"/>
            <p:cNvSpPr/>
            <p:nvPr/>
          </p:nvSpPr>
          <p:spPr>
            <a:xfrm>
              <a:off x="2448518" y="3599996"/>
              <a:ext cx="1650000" cy="583199"/>
            </a:xfrm>
            <a:prstGeom prst="leftRightArrow">
              <a:avLst>
                <a:gd name="adj1" fmla="val 50000"/>
                <a:gd name="adj2" fmla="val 50000"/>
              </a:avLst>
            </a:prstGeom>
            <a:solidFill>
              <a:srgbClr val="CFE2F3"/>
            </a:solidFill>
            <a:ln w="2857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7" name="Shape 267"/>
            <p:cNvSpPr txBox="1"/>
            <p:nvPr/>
          </p:nvSpPr>
          <p:spPr>
            <a:xfrm>
              <a:off x="2734227" y="3660033"/>
              <a:ext cx="1649998" cy="418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600" b="1" i="0" u="none" strike="noStrike" cap="none">
                  <a:solidFill>
                    <a:srgbClr val="000000"/>
                  </a:solidFill>
                  <a:latin typeface="Calibri"/>
                  <a:ea typeface="Calibri"/>
                  <a:cs typeface="Calibri"/>
                  <a:sym typeface="Calibri"/>
                </a:rPr>
                <a:t>Partnership</a:t>
              </a:r>
            </a:p>
          </p:txBody>
        </p:sp>
        <p:sp>
          <p:nvSpPr>
            <p:cNvPr id="268" name="Shape 268" title="Decorative element"/>
            <p:cNvSpPr/>
            <p:nvPr/>
          </p:nvSpPr>
          <p:spPr>
            <a:xfrm rot="1823314">
              <a:off x="3874524" y="853859"/>
              <a:ext cx="1517015" cy="1309968"/>
            </a:xfrm>
            <a:prstGeom prst="hexagon">
              <a:avLst>
                <a:gd name="adj" fmla="val 28955"/>
                <a:gd name="vf" fmla="val 115470"/>
              </a:avLst>
            </a:prstGeom>
            <a:solidFill>
              <a:srgbClr val="1C458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9" name="Shape 269"/>
            <p:cNvSpPr txBox="1"/>
            <p:nvPr/>
          </p:nvSpPr>
          <p:spPr>
            <a:xfrm>
              <a:off x="4091837" y="1128219"/>
              <a:ext cx="1086598" cy="4182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Coastal Zone</a:t>
              </a:r>
            </a:p>
          </p:txBody>
        </p:sp>
        <p:pic>
          <p:nvPicPr>
            <p:cNvPr id="271" name="Shape 271" title="Decorative elemen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039676" y="184793"/>
              <a:ext cx="1542899" cy="2305200"/>
            </a:xfrm>
            <a:prstGeom prst="rect">
              <a:avLst/>
            </a:prstGeom>
            <a:noFill/>
            <a:ln>
              <a:noFill/>
            </a:ln>
          </p:spPr>
        </p:pic>
      </p:grpSp>
      <p:sp>
        <p:nvSpPr>
          <p:cNvPr id="2" name="Title 1"/>
          <p:cNvSpPr>
            <a:spLocks noGrp="1"/>
          </p:cNvSpPr>
          <p:nvPr>
            <p:ph type="ctrTitle"/>
          </p:nvPr>
        </p:nvSpPr>
        <p:spPr>
          <a:xfrm>
            <a:off x="353399" y="782812"/>
            <a:ext cx="3104991" cy="1470000"/>
          </a:xfrm>
        </p:spPr>
        <p:txBody>
          <a:bodyPr/>
          <a:lstStyle/>
          <a:p>
            <a:pPr algn="l" rtl="0"/>
            <a:r>
              <a:rPr lang="en-US" sz="2400" b="1" i="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The</a:t>
            </a:r>
            <a:r>
              <a:rPr lang="en-US" sz="2400" b="1" i="0" dirty="0" smtClean="0">
                <a:solidFill>
                  <a:srgbClr val="0B5394"/>
                </a:solidFill>
                <a:effectLst/>
                <a:latin typeface="Calibri" panose="020F0502020204030204" pitchFamily="34" charset="0"/>
                <a:ea typeface="Calibri" panose="020F0502020204030204" pitchFamily="34" charset="0"/>
                <a:cs typeface="Calibri" panose="020F0502020204030204" pitchFamily="34" charset="0"/>
              </a:rPr>
              <a:t> </a:t>
            </a:r>
            <a:r>
              <a:rPr lang="en-US" sz="2400" b="1" i="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CZMA</a:t>
            </a:r>
            <a:r>
              <a:rPr lang="en-US" sz="2400" b="1" i="0" dirty="0" smtClean="0">
                <a:solidFill>
                  <a:srgbClr val="0B5394"/>
                </a:solidFill>
                <a:effectLst/>
                <a:latin typeface="Calibri" panose="020F0502020204030204" pitchFamily="34" charset="0"/>
                <a:ea typeface="Calibri" panose="020F0502020204030204" pitchFamily="34" charset="0"/>
                <a:cs typeface="Calibri" panose="020F0502020204030204" pitchFamily="34" charset="0"/>
              </a:rPr>
              <a:t> network</a:t>
            </a:r>
            <a:r>
              <a:rPr lang="en-US" sz="2400" b="1" i="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US" sz="2400" b="1" i="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2400" b="1" i="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increases effectiveness</a:t>
            </a:r>
            <a:r>
              <a:rPr lang="en-US" sz="2400" b="1" i="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dirty="0" smtClean="0">
              <a:effectLst/>
            </a:endParaRPr>
          </a:p>
          <a:p>
            <a:endParaRPr lang="en-US"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pSp>
        <p:nvGrpSpPr>
          <p:cNvPr id="3" name="Group 2" descr="The CZMA provides the operational framework for state coastal management programs. This image shows various approaches the CZMA encourages, as well as types of support the CZMA provides. These topics are described in more detail in this presentation. &#10;&#10;Voluntary&#10;Partnership-based&#10;Comprehensive in scope&#10;Multi-purposed, balanced approach&#10;Versatile and flexible structure&#10;Facilitate coordination and collaboration&#10;Catalyst for problem solving&#10;Science-based&#10;Works across all government levels&#10;Provide local community support&#10;Provides financial resources&#10;Provide technical assistance&#10;Leverages resources&#10;Creates a national network&#10;Proactive in addresses emerging and long-term issues&#10; &#10;What does it mean to be a federally-approved coastal management program? To unpack this question, we will start with some of the common elements these programs include.&#10;" title="CZMA Graphic"/>
          <p:cNvGrpSpPr/>
          <p:nvPr/>
        </p:nvGrpSpPr>
        <p:grpSpPr>
          <a:xfrm>
            <a:off x="80993" y="-76200"/>
            <a:ext cx="9063002" cy="6189599"/>
            <a:chOff x="80993" y="-76200"/>
            <a:chExt cx="9063002" cy="6189599"/>
          </a:xfrm>
        </p:grpSpPr>
        <p:sp>
          <p:nvSpPr>
            <p:cNvPr id="276" name="Shape 276" title="Decorative element"/>
            <p:cNvSpPr/>
            <p:nvPr/>
          </p:nvSpPr>
          <p:spPr>
            <a:xfrm>
              <a:off x="7729775" y="-76200"/>
              <a:ext cx="1414198" cy="6189599"/>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77" name="Shape 277"/>
            <p:cNvSpPr txBox="1"/>
            <p:nvPr/>
          </p:nvSpPr>
          <p:spPr>
            <a:xfrm rot="-5400000">
              <a:off x="5861675" y="2276572"/>
              <a:ext cx="5150398"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i="0" u="none" strike="noStrike" cap="none">
                  <a:solidFill>
                    <a:srgbClr val="999999"/>
                  </a:solidFill>
                  <a:latin typeface="Open Sans"/>
                  <a:ea typeface="Open Sans"/>
                  <a:cs typeface="Open Sans"/>
                  <a:sym typeface="Open Sans"/>
                </a:rPr>
                <a:t>Support</a:t>
              </a:r>
            </a:p>
          </p:txBody>
        </p:sp>
        <p:pic>
          <p:nvPicPr>
            <p:cNvPr id="278" name="Shape 278" title="Decorative element"/>
            <p:cNvPicPr preferRelativeResize="0"/>
            <p:nvPr/>
          </p:nvPicPr>
          <p:blipFill rotWithShape="1">
            <a:blip r:embed="rId4" cstate="email">
              <a:alphaModFix amt="45000"/>
              <a:extLst>
                <a:ext uri="{28A0092B-C50C-407E-A947-70E740481C1C}">
                  <a14:useLocalDpi xmlns:a14="http://schemas.microsoft.com/office/drawing/2010/main"/>
                </a:ext>
              </a:extLst>
            </a:blip>
            <a:srcRect/>
            <a:stretch/>
          </p:blipFill>
          <p:spPr>
            <a:xfrm>
              <a:off x="7729799" y="5445042"/>
              <a:ext cx="1414196" cy="668356"/>
            </a:xfrm>
            <a:prstGeom prst="rect">
              <a:avLst/>
            </a:prstGeom>
            <a:noFill/>
            <a:ln>
              <a:noFill/>
            </a:ln>
          </p:spPr>
        </p:pic>
        <p:pic>
          <p:nvPicPr>
            <p:cNvPr id="279" name="Shape 279"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97123" y="1748941"/>
              <a:ext cx="5343963" cy="2085899"/>
            </a:xfrm>
            <a:prstGeom prst="rect">
              <a:avLst/>
            </a:prstGeom>
            <a:noFill/>
            <a:ln>
              <a:noFill/>
            </a:ln>
          </p:spPr>
        </p:pic>
        <p:sp>
          <p:nvSpPr>
            <p:cNvPr id="280" name="Shape 280" title="Decorative element"/>
            <p:cNvSpPr/>
            <p:nvPr/>
          </p:nvSpPr>
          <p:spPr>
            <a:xfrm rot="1823304">
              <a:off x="5691404" y="1113733"/>
              <a:ext cx="1378247" cy="1190030"/>
            </a:xfrm>
            <a:prstGeom prst="hexagon">
              <a:avLst>
                <a:gd name="adj" fmla="val 28955"/>
                <a:gd name="vf" fmla="val 115470"/>
              </a:avLst>
            </a:prstGeom>
            <a:solidFill>
              <a:srgbClr val="2955A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1" name="Shape 281" title="Decorative element"/>
            <p:cNvSpPr/>
            <p:nvPr/>
          </p:nvSpPr>
          <p:spPr>
            <a:xfrm rot="1823304">
              <a:off x="1959816" y="1125383"/>
              <a:ext cx="1378247" cy="1190030"/>
            </a:xfrm>
            <a:prstGeom prst="hexagon">
              <a:avLst>
                <a:gd name="adj" fmla="val 28955"/>
                <a:gd name="vf" fmla="val 115470"/>
              </a:avLst>
            </a:prstGeom>
            <a:solidFill>
              <a:srgbClr val="2955A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2" name="Shape 282" title="Decorative element"/>
            <p:cNvSpPr/>
            <p:nvPr/>
          </p:nvSpPr>
          <p:spPr>
            <a:xfrm rot="1823304">
              <a:off x="4458007" y="1113746"/>
              <a:ext cx="1378247" cy="1190030"/>
            </a:xfrm>
            <a:prstGeom prst="hexagon">
              <a:avLst>
                <a:gd name="adj" fmla="val 28955"/>
                <a:gd name="vf" fmla="val 115470"/>
              </a:avLst>
            </a:prstGeom>
            <a:solidFill>
              <a:srgbClr val="2955A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3" name="Shape 283"/>
            <p:cNvSpPr txBox="1"/>
            <p:nvPr/>
          </p:nvSpPr>
          <p:spPr>
            <a:xfrm>
              <a:off x="4587567" y="1368878"/>
              <a:ext cx="1208100" cy="380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National</a:t>
              </a:r>
            </a:p>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Network</a:t>
              </a:r>
            </a:p>
          </p:txBody>
        </p:sp>
        <p:sp>
          <p:nvSpPr>
            <p:cNvPr id="284" name="Shape 284" title="Decorative element"/>
            <p:cNvSpPr/>
            <p:nvPr/>
          </p:nvSpPr>
          <p:spPr>
            <a:xfrm rot="1823304">
              <a:off x="3208006" y="1114510"/>
              <a:ext cx="1378247" cy="1190030"/>
            </a:xfrm>
            <a:prstGeom prst="hexagon">
              <a:avLst>
                <a:gd name="adj" fmla="val 28955"/>
                <a:gd name="vf" fmla="val 115470"/>
              </a:avLst>
            </a:prstGeom>
            <a:solidFill>
              <a:srgbClr val="2955A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5" name="Shape 285" title="Decorative element"/>
            <p:cNvSpPr/>
            <p:nvPr/>
          </p:nvSpPr>
          <p:spPr>
            <a:xfrm rot="1823304">
              <a:off x="724625" y="1113733"/>
              <a:ext cx="1378247" cy="1190030"/>
            </a:xfrm>
            <a:prstGeom prst="hexagon">
              <a:avLst>
                <a:gd name="adj" fmla="val 28955"/>
                <a:gd name="vf" fmla="val 115470"/>
              </a:avLst>
            </a:prstGeom>
            <a:solidFill>
              <a:srgbClr val="2955A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6" name="Shape 286" title="Decorative element"/>
            <p:cNvSpPr/>
            <p:nvPr/>
          </p:nvSpPr>
          <p:spPr>
            <a:xfrm rot="1823304">
              <a:off x="3208018" y="3279992"/>
              <a:ext cx="1378247" cy="1190030"/>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7" name="Shape 287" title="Decorative element"/>
            <p:cNvSpPr/>
            <p:nvPr/>
          </p:nvSpPr>
          <p:spPr>
            <a:xfrm rot="1823304">
              <a:off x="4458025" y="3280000"/>
              <a:ext cx="1378247" cy="1190030"/>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8" name="Shape 288" title="Decorative element"/>
            <p:cNvSpPr/>
            <p:nvPr/>
          </p:nvSpPr>
          <p:spPr>
            <a:xfrm rot="1823304">
              <a:off x="5707954" y="3280000"/>
              <a:ext cx="1378247" cy="1190030"/>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9" name="Shape 289"/>
            <p:cNvSpPr/>
            <p:nvPr/>
          </p:nvSpPr>
          <p:spPr>
            <a:xfrm rot="1823304">
              <a:off x="1959816" y="3279992"/>
              <a:ext cx="1378247" cy="1190030"/>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buClr>
                  <a:srgbClr val="000000"/>
                </a:buClr>
              </a:pPr>
              <a:endParaRPr sz="1400" b="0" i="0" u="none" strike="noStrike" cap="none" dirty="0">
                <a:solidFill>
                  <a:srgbClr val="000000"/>
                </a:solidFill>
                <a:latin typeface="Arial"/>
                <a:ea typeface="Arial"/>
                <a:cs typeface="Arial"/>
                <a:sym typeface="Arial"/>
              </a:endParaRPr>
            </a:p>
          </p:txBody>
        </p:sp>
        <p:sp>
          <p:nvSpPr>
            <p:cNvPr id="290" name="Shape 290" title="Decorative element"/>
            <p:cNvSpPr/>
            <p:nvPr/>
          </p:nvSpPr>
          <p:spPr>
            <a:xfrm rot="1823304">
              <a:off x="708090" y="3279992"/>
              <a:ext cx="1378247" cy="1190030"/>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1" name="Shape 291" title="Decorative element"/>
            <p:cNvSpPr/>
            <p:nvPr/>
          </p:nvSpPr>
          <p:spPr>
            <a:xfrm rot="1823304">
              <a:off x="80993" y="2196862"/>
              <a:ext cx="1378247" cy="1190030"/>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2" name="Shape 292" title="Decorative element"/>
            <p:cNvSpPr/>
            <p:nvPr/>
          </p:nvSpPr>
          <p:spPr>
            <a:xfrm rot="1823304">
              <a:off x="6335039" y="2196862"/>
              <a:ext cx="1378247" cy="1190030"/>
            </a:xfrm>
            <a:prstGeom prst="hexagon">
              <a:avLst>
                <a:gd name="adj" fmla="val 28955"/>
                <a:gd name="vf" fmla="val 115470"/>
              </a:avLst>
            </a:prstGeom>
            <a:solidFill>
              <a:srgbClr val="2955A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3" name="Shape 293"/>
            <p:cNvSpPr txBox="1"/>
            <p:nvPr/>
          </p:nvSpPr>
          <p:spPr>
            <a:xfrm>
              <a:off x="5760669" y="1368878"/>
              <a:ext cx="1208100" cy="380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Science</a:t>
              </a:r>
            </a:p>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Based</a:t>
              </a:r>
            </a:p>
          </p:txBody>
        </p:sp>
        <p:sp>
          <p:nvSpPr>
            <p:cNvPr id="294" name="Shape 294"/>
            <p:cNvSpPr txBox="1"/>
            <p:nvPr/>
          </p:nvSpPr>
          <p:spPr>
            <a:xfrm>
              <a:off x="6165528" y="2319591"/>
              <a:ext cx="1678200" cy="380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Catalyst for</a:t>
              </a:r>
            </a:p>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Problem</a:t>
              </a:r>
            </a:p>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Solving</a:t>
              </a:r>
            </a:p>
          </p:txBody>
        </p:sp>
        <p:sp>
          <p:nvSpPr>
            <p:cNvPr id="295" name="Shape 295"/>
            <p:cNvSpPr txBox="1"/>
            <p:nvPr/>
          </p:nvSpPr>
          <p:spPr>
            <a:xfrm>
              <a:off x="5802344" y="3593448"/>
              <a:ext cx="1208100" cy="380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Proactive</a:t>
              </a:r>
            </a:p>
          </p:txBody>
        </p:sp>
        <p:sp>
          <p:nvSpPr>
            <p:cNvPr id="296" name="Shape 296"/>
            <p:cNvSpPr txBox="1"/>
            <p:nvPr/>
          </p:nvSpPr>
          <p:spPr>
            <a:xfrm>
              <a:off x="4365571" y="3517328"/>
              <a:ext cx="1499399" cy="380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Community</a:t>
              </a:r>
            </a:p>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Support</a:t>
              </a:r>
            </a:p>
          </p:txBody>
        </p:sp>
        <p:sp>
          <p:nvSpPr>
            <p:cNvPr id="297" name="Shape 297"/>
            <p:cNvSpPr txBox="1"/>
            <p:nvPr/>
          </p:nvSpPr>
          <p:spPr>
            <a:xfrm>
              <a:off x="3218410" y="1519500"/>
              <a:ext cx="1357498" cy="380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Partnership</a:t>
              </a:r>
            </a:p>
          </p:txBody>
        </p:sp>
        <p:sp>
          <p:nvSpPr>
            <p:cNvPr id="298" name="Shape 298"/>
            <p:cNvSpPr txBox="1"/>
            <p:nvPr/>
          </p:nvSpPr>
          <p:spPr>
            <a:xfrm>
              <a:off x="1899266" y="3517328"/>
              <a:ext cx="1499399" cy="380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a:solidFill>
                    <a:srgbClr val="FFFFFF"/>
                  </a:solidFill>
                  <a:latin typeface="Calibri"/>
                  <a:ea typeface="Calibri"/>
                  <a:cs typeface="Calibri"/>
                  <a:sym typeface="Calibri"/>
                </a:rPr>
                <a:t>Coordination</a:t>
              </a:r>
            </a:p>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a:solidFill>
                    <a:srgbClr val="FFFFFF"/>
                  </a:solidFill>
                  <a:latin typeface="Calibri"/>
                  <a:ea typeface="Calibri"/>
                  <a:cs typeface="Calibri"/>
                  <a:sym typeface="Calibri"/>
                </a:rPr>
                <a:t>Collaboration</a:t>
              </a:r>
            </a:p>
          </p:txBody>
        </p:sp>
        <p:sp>
          <p:nvSpPr>
            <p:cNvPr id="299" name="Shape 299"/>
            <p:cNvSpPr txBox="1"/>
            <p:nvPr/>
          </p:nvSpPr>
          <p:spPr>
            <a:xfrm>
              <a:off x="783950" y="3517328"/>
              <a:ext cx="1208100" cy="380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Leverages</a:t>
              </a:r>
            </a:p>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Resources</a:t>
              </a:r>
            </a:p>
          </p:txBody>
        </p:sp>
        <p:sp>
          <p:nvSpPr>
            <p:cNvPr id="300" name="Shape 300"/>
            <p:cNvSpPr txBox="1"/>
            <p:nvPr/>
          </p:nvSpPr>
          <p:spPr>
            <a:xfrm>
              <a:off x="2044952" y="1438725"/>
              <a:ext cx="1208100" cy="380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Technical</a:t>
              </a:r>
            </a:p>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Resources</a:t>
              </a:r>
            </a:p>
          </p:txBody>
        </p:sp>
        <p:sp>
          <p:nvSpPr>
            <p:cNvPr id="301" name="Shape 301"/>
            <p:cNvSpPr txBox="1"/>
            <p:nvPr/>
          </p:nvSpPr>
          <p:spPr>
            <a:xfrm>
              <a:off x="793225" y="1368798"/>
              <a:ext cx="1208100" cy="380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Financial</a:t>
              </a:r>
            </a:p>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Resources</a:t>
              </a:r>
            </a:p>
          </p:txBody>
        </p:sp>
        <p:sp>
          <p:nvSpPr>
            <p:cNvPr id="302" name="Shape 302"/>
            <p:cNvSpPr txBox="1"/>
            <p:nvPr/>
          </p:nvSpPr>
          <p:spPr>
            <a:xfrm>
              <a:off x="3349232" y="3512610"/>
              <a:ext cx="1062898" cy="6345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Flexible</a:t>
              </a:r>
            </a:p>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Structure</a:t>
              </a:r>
            </a:p>
          </p:txBody>
        </p:sp>
        <p:sp>
          <p:nvSpPr>
            <p:cNvPr id="303" name="Shape 303"/>
            <p:cNvSpPr txBox="1"/>
            <p:nvPr/>
          </p:nvSpPr>
          <p:spPr>
            <a:xfrm>
              <a:off x="125570" y="2573235"/>
              <a:ext cx="1289098" cy="43739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a:solidFill>
                    <a:srgbClr val="FFFFFF"/>
                  </a:solidFill>
                  <a:latin typeface="Calibri"/>
                  <a:ea typeface="Calibri"/>
                  <a:cs typeface="Calibri"/>
                  <a:sym typeface="Calibri"/>
                </a:rPr>
                <a:t>Voluntary</a:t>
              </a:r>
            </a:p>
          </p:txBody>
        </p:sp>
      </p:grpSp>
      <p:sp>
        <p:nvSpPr>
          <p:cNvPr id="2" name="Title 1" hidden="1"/>
          <p:cNvSpPr>
            <a:spLocks noGrp="1"/>
          </p:cNvSpPr>
          <p:nvPr>
            <p:ph type="ctrTitle"/>
          </p:nvPr>
        </p:nvSpPr>
        <p:spPr/>
        <p:txBody>
          <a:bodyPr/>
          <a:lstStyle/>
          <a:p>
            <a:r>
              <a:rPr lang="en-US" dirty="0" smtClean="0"/>
              <a:t>CZMA</a:t>
            </a:r>
            <a:r>
              <a:rPr lang="en-US" baseline="0" dirty="0" smtClean="0"/>
              <a:t> Approaches and Support</a:t>
            </a:r>
            <a:endParaRPr lang="en-US"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Shape 308" descr="The CZMA emphasizes an approach that is&#10; &#10;Comprehensive, both in terms of addressing coastal issues and coordinating across stakeholders;&#10;Balanced, focusing not only on environmental protection, but also on supporting responsible, appropriately-sited development;&#10;Proactive, addressing both emerging and long-standing coastal management issues; and&#10;Coordinated, supporting partnerships and coordination at federal, state, and local levels. "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9144000" cy="6055360"/>
          </a:xfrm>
          <a:prstGeom prst="rect">
            <a:avLst/>
          </a:prstGeom>
          <a:noFill/>
          <a:ln>
            <a:noFill/>
          </a:ln>
        </p:spPr>
      </p:pic>
      <p:sp>
        <p:nvSpPr>
          <p:cNvPr id="309" name="Shape 309"/>
          <p:cNvSpPr txBox="1">
            <a:spLocks noGrp="1"/>
          </p:cNvSpPr>
          <p:nvPr>
            <p:ph type="title" idx="4294967295"/>
          </p:nvPr>
        </p:nvSpPr>
        <p:spPr>
          <a:xfrm>
            <a:off x="816575" y="861954"/>
            <a:ext cx="3334800" cy="2481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endParaRPr sz="36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dirty="0">
                <a:solidFill>
                  <a:schemeClr val="dk1"/>
                </a:solidFill>
                <a:latin typeface="Calibri"/>
                <a:ea typeface="Calibri"/>
                <a:cs typeface="Calibri"/>
                <a:sym typeface="Calibri"/>
              </a:rPr>
              <a:t>Emphasis:</a:t>
            </a:r>
          </a:p>
          <a:p>
            <a:pPr marL="0" marR="0" lvl="0" indent="0" algn="ctr" rtl="0">
              <a:lnSpc>
                <a:spcPct val="100000"/>
              </a:lnSpc>
              <a:spcBef>
                <a:spcPts val="0"/>
              </a:spcBef>
              <a:spcAft>
                <a:spcPts val="0"/>
              </a:spcAft>
              <a:buClr>
                <a:schemeClr val="dk1"/>
              </a:buClr>
              <a:buSzPct val="25000"/>
              <a:buFont typeface="Calibri"/>
              <a:buNone/>
            </a:pPr>
            <a:r>
              <a:rPr lang="en-US" sz="3600" b="1" i="0" u="none" strike="noStrike" cap="none" dirty="0">
                <a:solidFill>
                  <a:schemeClr val="dk1"/>
                </a:solidFill>
                <a:latin typeface="Calibri"/>
                <a:ea typeface="Calibri"/>
                <a:cs typeface="Calibri"/>
                <a:sym typeface="Calibri"/>
              </a:rPr>
              <a:t>Comprehensive</a:t>
            </a:r>
            <a:br>
              <a:rPr lang="en-US" sz="3600" b="1" i="0" u="none" strike="noStrike" cap="none" dirty="0">
                <a:solidFill>
                  <a:schemeClr val="dk1"/>
                </a:solidFill>
                <a:latin typeface="Calibri"/>
                <a:ea typeface="Calibri"/>
                <a:cs typeface="Calibri"/>
                <a:sym typeface="Calibri"/>
              </a:rPr>
            </a:br>
            <a:r>
              <a:rPr lang="en-US" sz="3600" b="1" i="0" u="none" strike="noStrike" cap="none" dirty="0">
                <a:solidFill>
                  <a:schemeClr val="dk1"/>
                </a:solidFill>
                <a:latin typeface="Calibri"/>
                <a:ea typeface="Calibri"/>
                <a:cs typeface="Calibri"/>
                <a:sym typeface="Calibri"/>
              </a:rPr>
              <a:t>Balanced</a:t>
            </a:r>
          </a:p>
          <a:p>
            <a:pPr marL="0" marR="0" lvl="0" indent="0" algn="ctr" rtl="0">
              <a:lnSpc>
                <a:spcPct val="100000"/>
              </a:lnSpc>
              <a:spcBef>
                <a:spcPts val="0"/>
              </a:spcBef>
              <a:spcAft>
                <a:spcPts val="0"/>
              </a:spcAft>
              <a:buClr>
                <a:schemeClr val="dk1"/>
              </a:buClr>
              <a:buSzPct val="25000"/>
              <a:buFont typeface="Calibri"/>
              <a:buNone/>
            </a:pPr>
            <a:r>
              <a:rPr lang="en-US" sz="3600" b="1" i="0" u="none" strike="noStrike" cap="none" dirty="0">
                <a:solidFill>
                  <a:schemeClr val="dk1"/>
                </a:solidFill>
                <a:latin typeface="Calibri"/>
                <a:ea typeface="Calibri"/>
                <a:cs typeface="Calibri"/>
                <a:sym typeface="Calibri"/>
              </a:rPr>
              <a:t>Proactive</a:t>
            </a:r>
          </a:p>
          <a:p>
            <a:pPr marL="0" marR="0" lvl="0" indent="0" algn="ctr" rtl="0">
              <a:lnSpc>
                <a:spcPct val="100000"/>
              </a:lnSpc>
              <a:spcBef>
                <a:spcPts val="0"/>
              </a:spcBef>
              <a:spcAft>
                <a:spcPts val="0"/>
              </a:spcAft>
              <a:buClr>
                <a:schemeClr val="dk1"/>
              </a:buClr>
              <a:buSzPct val="25000"/>
              <a:buFont typeface="Calibri"/>
              <a:buNone/>
            </a:pPr>
            <a:r>
              <a:rPr lang="en-US" sz="3600" b="1" i="0" u="none" strike="noStrike" cap="none" dirty="0">
                <a:solidFill>
                  <a:schemeClr val="dk1"/>
                </a:solidFill>
                <a:latin typeface="Calibri"/>
                <a:ea typeface="Calibri"/>
                <a:cs typeface="Calibri"/>
                <a:sym typeface="Calibri"/>
              </a:rPr>
              <a:t>Coordinated</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grpSp>
        <p:nvGrpSpPr>
          <p:cNvPr id="2" name="Group 1" descr="CZMA also outlines a number of common goals for coastal programs to address when managing land and water resources.&#10;These may sound familiar.&#10;&#10;Protecting natural resources"/>
          <p:cNvGrpSpPr/>
          <p:nvPr/>
        </p:nvGrpSpPr>
        <p:grpSpPr>
          <a:xfrm>
            <a:off x="155155" y="154185"/>
            <a:ext cx="4062776" cy="5793965"/>
            <a:chOff x="155155" y="154185"/>
            <a:chExt cx="4062776" cy="5793965"/>
          </a:xfrm>
        </p:grpSpPr>
        <p:pic>
          <p:nvPicPr>
            <p:cNvPr id="315" name="Shape 315" descr="CZMA also outlines a number of common goals for coastal programs to address when managing land and water resources.&#10;These may sound familiar.&#10;&#10;Protecting natural resources&#10;"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5155" y="154185"/>
              <a:ext cx="2725844" cy="1817228"/>
            </a:xfrm>
            <a:prstGeom prst="rect">
              <a:avLst/>
            </a:prstGeom>
            <a:noFill/>
            <a:ln>
              <a:noFill/>
            </a:ln>
          </p:spPr>
        </p:pic>
        <p:sp>
          <p:nvSpPr>
            <p:cNvPr id="316" name="Shape 316"/>
            <p:cNvSpPr txBox="1"/>
            <p:nvPr/>
          </p:nvSpPr>
          <p:spPr>
            <a:xfrm>
              <a:off x="314031" y="4734650"/>
              <a:ext cx="3903900" cy="1213500"/>
            </a:xfrm>
            <a:prstGeom prst="rect">
              <a:avLst/>
            </a:prstGeom>
            <a:noFill/>
            <a:ln>
              <a:noFill/>
            </a:ln>
          </p:spPr>
          <p:txBody>
            <a:bodyPr lIns="91425" tIns="91425" rIns="91425" bIns="91425" anchor="ctr" anchorCtr="0">
              <a:noAutofit/>
            </a:bodyPr>
            <a:lstStyle/>
            <a:p>
              <a:pPr marL="0" marR="0" lvl="0" indent="0" algn="l" rtl="0">
                <a:lnSpc>
                  <a:spcPct val="150000"/>
                </a:lnSpc>
                <a:spcBef>
                  <a:spcPts val="0"/>
                </a:spcBef>
                <a:spcAft>
                  <a:spcPts val="0"/>
                </a:spcAft>
                <a:buClr>
                  <a:srgbClr val="38761D"/>
                </a:buClr>
                <a:buSzPct val="25000"/>
                <a:buFont typeface="Calibri"/>
                <a:buNone/>
              </a:pPr>
              <a:r>
                <a:rPr lang="en-US" sz="2400" b="1" i="0" u="none" strike="noStrike" cap="none">
                  <a:solidFill>
                    <a:srgbClr val="1F7006"/>
                  </a:solidFill>
                  <a:latin typeface="Calibri"/>
                  <a:ea typeface="Calibri"/>
                  <a:cs typeface="Calibri"/>
                  <a:sym typeface="Calibri"/>
                </a:rPr>
                <a:t>Protecting</a:t>
              </a:r>
              <a:r>
                <a:rPr lang="en-US" sz="2400" b="0" i="0" u="none" strike="noStrike" cap="none">
                  <a:solidFill>
                    <a:schemeClr val="dk1"/>
                  </a:solidFill>
                  <a:latin typeface="Calibri"/>
                  <a:ea typeface="Calibri"/>
                  <a:cs typeface="Calibri"/>
                  <a:sym typeface="Calibri"/>
                </a:rPr>
                <a:t> natural resources</a:t>
              </a:r>
            </a:p>
          </p:txBody>
        </p:sp>
      </p:grpSp>
      <p:sp>
        <p:nvSpPr>
          <p:cNvPr id="317" name="Shape 317"/>
          <p:cNvSpPr txBox="1">
            <a:spLocks noGrp="1"/>
          </p:cNvSpPr>
          <p:nvPr>
            <p:ph type="title" idx="4294967295"/>
          </p:nvPr>
        </p:nvSpPr>
        <p:spPr>
          <a:xfrm>
            <a:off x="152400" y="4035300"/>
            <a:ext cx="5756398" cy="6230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dirty="0">
                <a:solidFill>
                  <a:schemeClr val="dk1"/>
                </a:solidFill>
                <a:latin typeface="Calibri"/>
                <a:ea typeface="Calibri"/>
                <a:cs typeface="Calibri"/>
                <a:sym typeface="Calibri"/>
              </a:rPr>
              <a:t>Coastal Management Program </a:t>
            </a:r>
            <a:r>
              <a:rPr lang="en-US" sz="2800" b="1" i="0" u="none" strike="noStrike" cap="none" dirty="0" smtClean="0">
                <a:solidFill>
                  <a:srgbClr val="2955A0"/>
                </a:solidFill>
                <a:latin typeface="Calibri"/>
                <a:ea typeface="Calibri"/>
                <a:cs typeface="Calibri"/>
                <a:sym typeface="Calibri"/>
              </a:rPr>
              <a:t>Goals</a:t>
            </a:r>
            <a:r>
              <a:rPr lang="en-US" sz="2800" b="1" i="0" u="none" strike="noStrike" cap="none" dirty="0" smtClean="0">
                <a:solidFill>
                  <a:schemeClr val="bg1"/>
                </a:solidFill>
                <a:latin typeface="Calibri"/>
                <a:ea typeface="Calibri"/>
                <a:cs typeface="Calibri"/>
                <a:sym typeface="Calibri"/>
              </a:rPr>
              <a:t> 1</a:t>
            </a:r>
            <a:endParaRPr lang="en-US" sz="2800" b="1" i="0" u="none" strike="noStrike" cap="none" dirty="0">
              <a:solidFill>
                <a:schemeClr val="bg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607987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grpSp>
        <p:nvGrpSpPr>
          <p:cNvPr id="2" name="Group 1" descr="Managing development in high hazard areas"/>
          <p:cNvGrpSpPr/>
          <p:nvPr/>
        </p:nvGrpSpPr>
        <p:grpSpPr>
          <a:xfrm>
            <a:off x="155155" y="154185"/>
            <a:ext cx="7299215" cy="5793965"/>
            <a:chOff x="155155" y="154185"/>
            <a:chExt cx="7299215" cy="5793965"/>
          </a:xfrm>
        </p:grpSpPr>
        <p:pic>
          <p:nvPicPr>
            <p:cNvPr id="322" name="Shape 322"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83050" y="154200"/>
              <a:ext cx="2725848" cy="1817223"/>
            </a:xfrm>
            <a:prstGeom prst="rect">
              <a:avLst/>
            </a:prstGeom>
            <a:noFill/>
            <a:ln>
              <a:noFill/>
            </a:ln>
          </p:spPr>
        </p:pic>
        <p:sp>
          <p:nvSpPr>
            <p:cNvPr id="323" name="Shape 323"/>
            <p:cNvSpPr txBox="1"/>
            <p:nvPr/>
          </p:nvSpPr>
          <p:spPr>
            <a:xfrm>
              <a:off x="319471" y="4734650"/>
              <a:ext cx="7134899" cy="1213500"/>
            </a:xfrm>
            <a:prstGeom prst="rect">
              <a:avLst/>
            </a:prstGeom>
            <a:noFill/>
            <a:ln>
              <a:noFill/>
            </a:ln>
          </p:spPr>
          <p:txBody>
            <a:bodyPr lIns="91425" tIns="91425" rIns="91425" bIns="91425" anchor="ctr" anchorCtr="0">
              <a:noAutofit/>
            </a:bodyPr>
            <a:lstStyle/>
            <a:p>
              <a:pPr marL="0" marR="0" lvl="0" indent="0" algn="l" rtl="0">
                <a:lnSpc>
                  <a:spcPct val="150000"/>
                </a:lnSpc>
                <a:spcBef>
                  <a:spcPts val="0"/>
                </a:spcBef>
                <a:spcAft>
                  <a:spcPts val="0"/>
                </a:spcAft>
                <a:buClr>
                  <a:srgbClr val="38761D"/>
                </a:buClr>
                <a:buSzPct val="25000"/>
                <a:buFont typeface="Calibri"/>
                <a:buNone/>
              </a:pPr>
              <a:r>
                <a:rPr lang="en-US" sz="2400" b="1" i="0" u="none" strike="noStrike" cap="none">
                  <a:solidFill>
                    <a:srgbClr val="1F7006"/>
                  </a:solidFill>
                  <a:latin typeface="Calibri"/>
                  <a:ea typeface="Calibri"/>
                  <a:cs typeface="Calibri"/>
                  <a:sym typeface="Calibri"/>
                </a:rPr>
                <a:t>Managing</a:t>
              </a:r>
              <a:r>
                <a:rPr lang="en-US" sz="2400" b="0" i="0" u="none" strike="noStrike" cap="none">
                  <a:solidFill>
                    <a:schemeClr val="dk1"/>
                  </a:solidFill>
                  <a:latin typeface="Calibri"/>
                  <a:ea typeface="Calibri"/>
                  <a:cs typeface="Calibri"/>
                  <a:sym typeface="Calibri"/>
                </a:rPr>
                <a:t> development in high hazard areas</a:t>
              </a:r>
            </a:p>
          </p:txBody>
        </p:sp>
        <p:pic>
          <p:nvPicPr>
            <p:cNvPr id="325" name="Shape 325" descr="CZMA also outlines a number of common goals for coastal programs to address when managing land and water resources.&#10;These may sound familiar.&#10;&#10;Protecting natural resources&#10;Managing development in high hazard areas&#10;Giving development priority to coastal-dependent uses&#10;Providing public access for recreation&#10;Improving coastal water quality&#10;Coordinating state and federal actions&#10;Involving the public&#10;"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5155" y="154185"/>
              <a:ext cx="2725844" cy="1817228"/>
            </a:xfrm>
            <a:prstGeom prst="rect">
              <a:avLst/>
            </a:prstGeom>
            <a:noFill/>
            <a:ln>
              <a:noFill/>
            </a:ln>
          </p:spPr>
        </p:pic>
      </p:grpSp>
      <p:sp>
        <p:nvSpPr>
          <p:cNvPr id="324" name="Shape 324"/>
          <p:cNvSpPr txBox="1">
            <a:spLocks noGrp="1"/>
          </p:cNvSpPr>
          <p:nvPr>
            <p:ph type="title" idx="4294967295"/>
          </p:nvPr>
        </p:nvSpPr>
        <p:spPr>
          <a:xfrm>
            <a:off x="152400" y="4035300"/>
            <a:ext cx="5756398" cy="6230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dirty="0">
                <a:solidFill>
                  <a:schemeClr val="dk1"/>
                </a:solidFill>
                <a:latin typeface="Calibri"/>
                <a:ea typeface="Calibri"/>
                <a:cs typeface="Calibri"/>
                <a:sym typeface="Calibri"/>
              </a:rPr>
              <a:t>Coastal Management Program </a:t>
            </a:r>
            <a:r>
              <a:rPr lang="en-US" sz="2800" b="1" i="0" u="none" strike="noStrike" cap="none" dirty="0" smtClean="0">
                <a:solidFill>
                  <a:srgbClr val="2955A0"/>
                </a:solidFill>
                <a:latin typeface="Calibri"/>
                <a:ea typeface="Calibri"/>
                <a:cs typeface="Calibri"/>
                <a:sym typeface="Calibri"/>
              </a:rPr>
              <a:t>Goals</a:t>
            </a:r>
            <a:r>
              <a:rPr lang="en-US" sz="2800" b="1" i="0" u="none" strike="noStrike" cap="none" dirty="0" smtClean="0">
                <a:solidFill>
                  <a:schemeClr val="bg1"/>
                </a:solidFill>
                <a:latin typeface="Calibri"/>
                <a:ea typeface="Calibri"/>
                <a:cs typeface="Calibri"/>
                <a:sym typeface="Calibri"/>
              </a:rPr>
              <a:t> 2</a:t>
            </a:r>
            <a:endParaRPr lang="en-US" sz="2800" b="1" i="0" u="none" strike="noStrike" cap="none" dirty="0">
              <a:solidFill>
                <a:schemeClr val="bg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983079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grpSp>
        <p:nvGrpSpPr>
          <p:cNvPr id="2" name="Group 1" descr="Giving development priority to coastal-dependent uses"/>
          <p:cNvGrpSpPr/>
          <p:nvPr/>
        </p:nvGrpSpPr>
        <p:grpSpPr>
          <a:xfrm>
            <a:off x="155155" y="154185"/>
            <a:ext cx="8770414" cy="5767588"/>
            <a:chOff x="155155" y="154185"/>
            <a:chExt cx="8770414" cy="5767588"/>
          </a:xfrm>
        </p:grpSpPr>
        <p:sp>
          <p:nvSpPr>
            <p:cNvPr id="330" name="Shape 330"/>
            <p:cNvSpPr txBox="1"/>
            <p:nvPr/>
          </p:nvSpPr>
          <p:spPr>
            <a:xfrm>
              <a:off x="319471" y="4708273"/>
              <a:ext cx="7319699" cy="1213500"/>
            </a:xfrm>
            <a:prstGeom prst="rect">
              <a:avLst/>
            </a:prstGeom>
            <a:noFill/>
            <a:ln>
              <a:noFill/>
            </a:ln>
          </p:spPr>
          <p:txBody>
            <a:bodyPr lIns="91425" tIns="91425" rIns="91425" bIns="91425" anchor="ctr" anchorCtr="0">
              <a:noAutofit/>
            </a:bodyPr>
            <a:lstStyle/>
            <a:p>
              <a:pPr marL="0" marR="0" lvl="0" indent="0" algn="l" rtl="0">
                <a:lnSpc>
                  <a:spcPct val="150000"/>
                </a:lnSpc>
                <a:spcBef>
                  <a:spcPts val="0"/>
                </a:spcBef>
                <a:spcAft>
                  <a:spcPts val="0"/>
                </a:spcAft>
                <a:buClr>
                  <a:srgbClr val="38761D"/>
                </a:buClr>
                <a:buSzPct val="25000"/>
                <a:buFont typeface="Calibri"/>
                <a:buNone/>
              </a:pPr>
              <a:r>
                <a:rPr lang="en-US" sz="2400" b="1" i="0" u="none" strike="noStrike" cap="none">
                  <a:solidFill>
                    <a:srgbClr val="1F7006"/>
                  </a:solidFill>
                  <a:latin typeface="Calibri"/>
                  <a:ea typeface="Calibri"/>
                  <a:cs typeface="Calibri"/>
                  <a:sym typeface="Calibri"/>
                </a:rPr>
                <a:t>Giving </a:t>
              </a:r>
              <a:r>
                <a:rPr lang="en-US" sz="2400" b="0" i="0" u="none" strike="noStrike" cap="none">
                  <a:solidFill>
                    <a:schemeClr val="dk1"/>
                  </a:solidFill>
                  <a:latin typeface="Calibri"/>
                  <a:ea typeface="Calibri"/>
                  <a:cs typeface="Calibri"/>
                  <a:sym typeface="Calibri"/>
                </a:rPr>
                <a:t>development priority to coastal-dependent uses</a:t>
              </a:r>
            </a:p>
          </p:txBody>
        </p:sp>
        <p:pic>
          <p:nvPicPr>
            <p:cNvPr id="332" name="Shape 332"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5155" y="154185"/>
              <a:ext cx="2725844" cy="1817228"/>
            </a:xfrm>
            <a:prstGeom prst="rect">
              <a:avLst/>
            </a:prstGeom>
            <a:noFill/>
            <a:ln>
              <a:noFill/>
            </a:ln>
          </p:spPr>
        </p:pic>
        <p:pic>
          <p:nvPicPr>
            <p:cNvPr id="333" name="Shape 333"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83050" y="154200"/>
              <a:ext cx="2725848" cy="1817223"/>
            </a:xfrm>
            <a:prstGeom prst="rect">
              <a:avLst/>
            </a:prstGeom>
            <a:noFill/>
            <a:ln>
              <a:noFill/>
            </a:ln>
          </p:spPr>
        </p:pic>
        <p:pic>
          <p:nvPicPr>
            <p:cNvPr id="334" name="Shape 334" title="Decorative elemen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210950" y="158697"/>
              <a:ext cx="2714619" cy="1817225"/>
            </a:xfrm>
            <a:prstGeom prst="rect">
              <a:avLst/>
            </a:prstGeom>
            <a:noFill/>
            <a:ln>
              <a:noFill/>
            </a:ln>
          </p:spPr>
        </p:pic>
      </p:grpSp>
      <p:sp>
        <p:nvSpPr>
          <p:cNvPr id="331" name="Shape 331"/>
          <p:cNvSpPr txBox="1">
            <a:spLocks noGrp="1"/>
          </p:cNvSpPr>
          <p:nvPr>
            <p:ph type="title" idx="4294967295"/>
          </p:nvPr>
        </p:nvSpPr>
        <p:spPr>
          <a:xfrm>
            <a:off x="152400" y="4035300"/>
            <a:ext cx="5756398" cy="6230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dirty="0">
                <a:solidFill>
                  <a:schemeClr val="dk1"/>
                </a:solidFill>
                <a:latin typeface="Calibri"/>
                <a:ea typeface="Calibri"/>
                <a:cs typeface="Calibri"/>
                <a:sym typeface="Calibri"/>
              </a:rPr>
              <a:t>Coastal Management Program </a:t>
            </a:r>
            <a:r>
              <a:rPr lang="en-US" sz="2800" b="1" i="0" u="none" strike="noStrike" cap="none" dirty="0" smtClean="0">
                <a:solidFill>
                  <a:srgbClr val="2955A0"/>
                </a:solidFill>
                <a:latin typeface="Calibri"/>
                <a:ea typeface="Calibri"/>
                <a:cs typeface="Calibri"/>
                <a:sym typeface="Calibri"/>
              </a:rPr>
              <a:t>Goals</a:t>
            </a:r>
            <a:r>
              <a:rPr lang="en-US" sz="2800" b="1" i="0" u="none" strike="noStrike" cap="none" dirty="0" smtClean="0">
                <a:solidFill>
                  <a:schemeClr val="bg1"/>
                </a:solidFill>
                <a:latin typeface="Calibri"/>
                <a:ea typeface="Calibri"/>
                <a:cs typeface="Calibri"/>
                <a:sym typeface="Calibri"/>
              </a:rPr>
              <a:t> 3</a:t>
            </a:r>
            <a:endParaRPr lang="en-US" sz="2800" b="1" i="0" u="none" strike="noStrike" cap="none" dirty="0">
              <a:solidFill>
                <a:schemeClr val="bg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4032844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5" name="Group 4" descr="While it may not always be obvious, the federal CZMA is an integral part of all state CZM (coastal zone management) programs. &#10;&#10;As a new staff person to the coastal management program, you may be wondering if it really is necessary to know about the CZMA and its regulations and programs."/>
          <p:cNvGrpSpPr/>
          <p:nvPr/>
        </p:nvGrpSpPr>
        <p:grpSpPr>
          <a:xfrm>
            <a:off x="407379" y="569750"/>
            <a:ext cx="7982550" cy="5561686"/>
            <a:chOff x="257750" y="553125"/>
            <a:chExt cx="7982550" cy="5561686"/>
          </a:xfrm>
        </p:grpSpPr>
        <p:pic>
          <p:nvPicPr>
            <p:cNvPr id="8" name="Shape 184" descr="woman thinki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28706" y="2711339"/>
              <a:ext cx="2932838" cy="3181463"/>
            </a:xfrm>
            <a:prstGeom prst="rect">
              <a:avLst/>
            </a:prstGeom>
            <a:noFill/>
            <a:ln>
              <a:noFill/>
            </a:ln>
          </p:spPr>
        </p:pic>
        <p:sp>
          <p:nvSpPr>
            <p:cNvPr id="95" name="Shape 95" title="Decorative element"/>
            <p:cNvSpPr/>
            <p:nvPr/>
          </p:nvSpPr>
          <p:spPr>
            <a:xfrm>
              <a:off x="257750" y="1741350"/>
              <a:ext cx="4037400" cy="575699"/>
            </a:xfrm>
            <a:prstGeom prst="wedgeRoundRectCallout">
              <a:avLst>
                <a:gd name="adj1" fmla="val -1820"/>
                <a:gd name="adj2" fmla="val 137867"/>
                <a:gd name="adj3" fmla="val 0"/>
              </a:avLst>
            </a:prstGeom>
            <a:solidFill>
              <a:srgbClr val="CFE2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6" name="Shape 96" title="Decorative element"/>
            <p:cNvSpPr/>
            <p:nvPr/>
          </p:nvSpPr>
          <p:spPr>
            <a:xfrm>
              <a:off x="1783775" y="553125"/>
              <a:ext cx="6409498" cy="954598"/>
            </a:xfrm>
            <a:prstGeom prst="wedgeRoundRectCallout">
              <a:avLst>
                <a:gd name="adj1" fmla="val 18395"/>
                <a:gd name="adj2" fmla="val 117245"/>
                <a:gd name="adj3" fmla="val 0"/>
              </a:avLst>
            </a:prstGeom>
            <a:solidFill>
              <a:srgbClr val="CFE2F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98" name="Shape 98" descr="Text box: New Coastal Program Staff"/>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471088" y="5384800"/>
              <a:ext cx="3648073" cy="730011"/>
            </a:xfrm>
            <a:prstGeom prst="rect">
              <a:avLst/>
            </a:prstGeom>
            <a:noFill/>
            <a:ln>
              <a:noFill/>
            </a:ln>
          </p:spPr>
        </p:pic>
        <p:sp>
          <p:nvSpPr>
            <p:cNvPr id="99" name="Shape 99" descr="&#10;" title="Decorative element"/>
            <p:cNvSpPr txBox="1"/>
            <p:nvPr/>
          </p:nvSpPr>
          <p:spPr>
            <a:xfrm>
              <a:off x="1542800" y="609600"/>
              <a:ext cx="6697500" cy="954598"/>
            </a:xfrm>
            <a:prstGeom prst="rect">
              <a:avLst/>
            </a:prstGeom>
            <a:noFill/>
            <a:ln>
              <a:noFill/>
            </a:ln>
          </p:spPr>
          <p:txBody>
            <a:bodyPr lIns="91425" tIns="91425" rIns="91425" bIns="91425" anchor="ctr" anchorCtr="0">
              <a:noAutofit/>
            </a:bodyPr>
            <a:lstStyle/>
            <a:p>
              <a:pPr marL="0" marR="0" lvl="0" indent="0" algn="ctr" rtl="0">
                <a:lnSpc>
                  <a:spcPct val="115000"/>
                </a:lnSpc>
                <a:spcBef>
                  <a:spcPts val="0"/>
                </a:spcBef>
                <a:spcAft>
                  <a:spcPts val="0"/>
                </a:spcAft>
                <a:buClr>
                  <a:srgbClr val="222222"/>
                </a:buClr>
                <a:buSzPct val="25000"/>
                <a:buFont typeface="Calibri"/>
                <a:buNone/>
              </a:pPr>
              <a:r>
                <a:rPr lang="en-US" sz="2400" b="0" i="0" u="none" strike="noStrike" cap="none" dirty="0">
                  <a:solidFill>
                    <a:srgbClr val="222222"/>
                  </a:solidFill>
                  <a:latin typeface="Calibri"/>
                  <a:ea typeface="Calibri"/>
                  <a:cs typeface="Calibri"/>
                  <a:sym typeface="Calibri"/>
                </a:rPr>
                <a:t>Do I </a:t>
              </a:r>
              <a:r>
                <a:rPr lang="en-US" sz="2400" b="0" i="1" u="none" strike="noStrike" cap="none" dirty="0">
                  <a:solidFill>
                    <a:srgbClr val="222222"/>
                  </a:solidFill>
                  <a:latin typeface="Calibri"/>
                  <a:ea typeface="Calibri"/>
                  <a:cs typeface="Calibri"/>
                  <a:sym typeface="Calibri"/>
                </a:rPr>
                <a:t>really </a:t>
              </a:r>
              <a:r>
                <a:rPr lang="en-US" sz="2400" b="0" i="0" u="none" strike="noStrike" cap="none" dirty="0">
                  <a:solidFill>
                    <a:srgbClr val="222222"/>
                  </a:solidFill>
                  <a:latin typeface="Calibri"/>
                  <a:ea typeface="Calibri"/>
                  <a:cs typeface="Calibri"/>
                  <a:sym typeface="Calibri"/>
                </a:rPr>
                <a:t>need to know about the CZMA </a:t>
              </a:r>
              <a:r>
                <a:rPr lang="en-US" sz="2400" b="0" i="0" u="none" strike="noStrike" cap="none" dirty="0">
                  <a:solidFill>
                    <a:srgbClr val="000000"/>
                  </a:solidFill>
                  <a:latin typeface="Calibri"/>
                  <a:ea typeface="Calibri"/>
                  <a:cs typeface="Calibri"/>
                  <a:sym typeface="Calibri"/>
                </a:rPr>
                <a:t>and its regulations and programs</a:t>
              </a:r>
              <a:r>
                <a:rPr lang="en-US" sz="2400" b="0" i="0" u="none" strike="noStrike" cap="none" dirty="0">
                  <a:solidFill>
                    <a:srgbClr val="222222"/>
                  </a:solidFill>
                  <a:latin typeface="Calibri"/>
                  <a:ea typeface="Calibri"/>
                  <a:cs typeface="Calibri"/>
                  <a:sym typeface="Calibri"/>
                </a:rPr>
                <a:t>?</a:t>
              </a:r>
            </a:p>
          </p:txBody>
        </p:sp>
        <p:sp>
          <p:nvSpPr>
            <p:cNvPr id="100" name="Shape 100" descr="&#10;" title="Decorative element"/>
            <p:cNvSpPr txBox="1"/>
            <p:nvPr/>
          </p:nvSpPr>
          <p:spPr>
            <a:xfrm>
              <a:off x="268825" y="1708125"/>
              <a:ext cx="4026300" cy="5756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2400" b="0" i="0" u="none" strike="noStrike" cap="none" dirty="0">
                  <a:solidFill>
                    <a:srgbClr val="000000"/>
                  </a:solidFill>
                  <a:latin typeface="Calibri"/>
                  <a:ea typeface="Calibri"/>
                  <a:cs typeface="Calibri"/>
                  <a:sym typeface="Calibri"/>
                </a:rPr>
                <a:t>What’s the big deal if I don’t?</a:t>
              </a:r>
            </a:p>
          </p:txBody>
        </p:sp>
      </p:grpSp>
      <p:sp>
        <p:nvSpPr>
          <p:cNvPr id="3" name="Text Placeholder 2" hidden="1"/>
          <p:cNvSpPr>
            <a:spLocks noGrp="1"/>
          </p:cNvSpPr>
          <p:nvPr>
            <p:ph type="body" idx="1"/>
          </p:nvPr>
        </p:nvSpPr>
        <p:spPr/>
        <p:txBody>
          <a:bodyPr/>
          <a:lstStyle/>
          <a:p>
            <a:pPr marL="0" lvl="0" indent="0">
              <a:spcBef>
                <a:spcPts val="0"/>
              </a:spcBef>
              <a:buSzPct val="25000"/>
              <a:buNone/>
            </a:pPr>
            <a:r>
              <a:rPr lang="en-US" dirty="0"/>
              <a:t>While it may not always be obvious, the federal CZMA is an integral part of all state CZM (coastal zone management) programs. </a:t>
            </a:r>
          </a:p>
          <a:p>
            <a:pPr marL="0" lvl="0" indent="0">
              <a:spcBef>
                <a:spcPts val="0"/>
              </a:spcBef>
              <a:buSzPct val="25000"/>
              <a:buNone/>
            </a:pPr>
            <a:endParaRPr lang="en-US" dirty="0"/>
          </a:p>
          <a:p>
            <a:pPr marL="0" lvl="0" indent="0">
              <a:spcBef>
                <a:spcPts val="0"/>
              </a:spcBef>
              <a:buSzPct val="25000"/>
              <a:buNone/>
            </a:pPr>
            <a:r>
              <a:rPr lang="en-US" dirty="0"/>
              <a:t>As a new staff person to the coastal management program, you may be wondering if it really is necessary to know about the CZMA and its regulations and programs. </a:t>
            </a:r>
            <a:r>
              <a:rPr lang="en-US" sz="4000" dirty="0"/>
              <a:t> </a:t>
            </a:r>
          </a:p>
        </p:txBody>
      </p:sp>
      <p:sp>
        <p:nvSpPr>
          <p:cNvPr id="2" name="Title 1" hidden="1"/>
          <p:cNvSpPr>
            <a:spLocks noGrp="1"/>
          </p:cNvSpPr>
          <p:nvPr>
            <p:ph type="title"/>
          </p:nvPr>
        </p:nvSpPr>
        <p:spPr/>
        <p:txBody>
          <a:bodyPr/>
          <a:lstStyle/>
          <a:p>
            <a:r>
              <a:rPr lang="en-US" dirty="0" smtClean="0"/>
              <a:t>Relevance to new coastal program staff</a:t>
            </a:r>
            <a:endParaRPr lang="en-US"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grpSp>
        <p:nvGrpSpPr>
          <p:cNvPr id="2" name="Group 1" descr="Providing public access for recreation"/>
          <p:cNvGrpSpPr/>
          <p:nvPr/>
        </p:nvGrpSpPr>
        <p:grpSpPr>
          <a:xfrm>
            <a:off x="155147" y="154185"/>
            <a:ext cx="8770422" cy="5767588"/>
            <a:chOff x="155147" y="154185"/>
            <a:chExt cx="8770422" cy="5767588"/>
          </a:xfrm>
        </p:grpSpPr>
        <p:pic>
          <p:nvPicPr>
            <p:cNvPr id="339" name="Shape 339"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10950" y="158697"/>
              <a:ext cx="2714619" cy="1817225"/>
            </a:xfrm>
            <a:prstGeom prst="rect">
              <a:avLst/>
            </a:prstGeom>
            <a:noFill/>
            <a:ln>
              <a:noFill/>
            </a:ln>
          </p:spPr>
        </p:pic>
        <p:sp>
          <p:nvSpPr>
            <p:cNvPr id="340" name="Shape 340"/>
            <p:cNvSpPr txBox="1"/>
            <p:nvPr/>
          </p:nvSpPr>
          <p:spPr>
            <a:xfrm>
              <a:off x="319471" y="4708273"/>
              <a:ext cx="5486698" cy="1213500"/>
            </a:xfrm>
            <a:prstGeom prst="rect">
              <a:avLst/>
            </a:prstGeom>
            <a:noFill/>
            <a:ln>
              <a:noFill/>
            </a:ln>
          </p:spPr>
          <p:txBody>
            <a:bodyPr lIns="91425" tIns="91425" rIns="91425" bIns="91425" anchor="ctr" anchorCtr="0">
              <a:noAutofit/>
            </a:bodyPr>
            <a:lstStyle/>
            <a:p>
              <a:pPr marL="0" marR="0" lvl="0" indent="0" algn="l" rtl="0">
                <a:lnSpc>
                  <a:spcPct val="150000"/>
                </a:lnSpc>
                <a:spcBef>
                  <a:spcPts val="0"/>
                </a:spcBef>
                <a:spcAft>
                  <a:spcPts val="0"/>
                </a:spcAft>
                <a:buClr>
                  <a:srgbClr val="38761D"/>
                </a:buClr>
                <a:buSzPct val="25000"/>
                <a:buFont typeface="Calibri"/>
                <a:buNone/>
              </a:pPr>
              <a:r>
                <a:rPr lang="en-US" sz="2400" b="1" i="0" u="none" strike="noStrike" cap="none" dirty="0">
                  <a:solidFill>
                    <a:srgbClr val="1F7006"/>
                  </a:solidFill>
                  <a:latin typeface="Calibri"/>
                  <a:ea typeface="Calibri"/>
                  <a:cs typeface="Calibri"/>
                  <a:sym typeface="Calibri"/>
                </a:rPr>
                <a:t>Providing</a:t>
              </a:r>
              <a:r>
                <a:rPr lang="en-US" sz="2400" b="0" i="0" u="none" strike="noStrike" cap="none" dirty="0">
                  <a:solidFill>
                    <a:schemeClr val="dk1"/>
                  </a:solidFill>
                  <a:latin typeface="Calibri"/>
                  <a:ea typeface="Calibri"/>
                  <a:cs typeface="Calibri"/>
                  <a:sym typeface="Calibri"/>
                </a:rPr>
                <a:t> public access for recreation</a:t>
              </a:r>
            </a:p>
          </p:txBody>
        </p:sp>
        <p:pic>
          <p:nvPicPr>
            <p:cNvPr id="342" name="Shape 342"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5155" y="154185"/>
              <a:ext cx="2725844" cy="1817228"/>
            </a:xfrm>
            <a:prstGeom prst="rect">
              <a:avLst/>
            </a:prstGeom>
            <a:noFill/>
            <a:ln>
              <a:noFill/>
            </a:ln>
          </p:spPr>
        </p:pic>
        <p:pic>
          <p:nvPicPr>
            <p:cNvPr id="343" name="Shape 343" title="Decorative elemen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183050" y="154200"/>
              <a:ext cx="2725848" cy="1817223"/>
            </a:xfrm>
            <a:prstGeom prst="rect">
              <a:avLst/>
            </a:prstGeom>
            <a:noFill/>
            <a:ln>
              <a:noFill/>
            </a:ln>
          </p:spPr>
        </p:pic>
        <p:pic>
          <p:nvPicPr>
            <p:cNvPr id="344" name="Shape 344" title="Decorative element"/>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55147" y="2120109"/>
              <a:ext cx="2725848" cy="1815451"/>
            </a:xfrm>
            <a:prstGeom prst="rect">
              <a:avLst/>
            </a:prstGeom>
            <a:noFill/>
            <a:ln>
              <a:noFill/>
            </a:ln>
          </p:spPr>
        </p:pic>
      </p:grpSp>
      <p:sp>
        <p:nvSpPr>
          <p:cNvPr id="341" name="Shape 341"/>
          <p:cNvSpPr txBox="1">
            <a:spLocks noGrp="1"/>
          </p:cNvSpPr>
          <p:nvPr>
            <p:ph type="title" idx="4294967295"/>
          </p:nvPr>
        </p:nvSpPr>
        <p:spPr>
          <a:xfrm>
            <a:off x="152400" y="4035300"/>
            <a:ext cx="5756398" cy="6230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dirty="0">
                <a:solidFill>
                  <a:schemeClr val="dk1"/>
                </a:solidFill>
                <a:latin typeface="Calibri"/>
                <a:ea typeface="Calibri"/>
                <a:cs typeface="Calibri"/>
                <a:sym typeface="Calibri"/>
              </a:rPr>
              <a:t>Coastal Management Program </a:t>
            </a:r>
            <a:r>
              <a:rPr lang="en-US" sz="2800" b="1" i="0" u="none" strike="noStrike" cap="none" dirty="0" smtClean="0">
                <a:solidFill>
                  <a:srgbClr val="2955A0"/>
                </a:solidFill>
                <a:latin typeface="Calibri"/>
                <a:ea typeface="Calibri"/>
                <a:cs typeface="Calibri"/>
                <a:sym typeface="Calibri"/>
              </a:rPr>
              <a:t>Goals</a:t>
            </a:r>
            <a:r>
              <a:rPr lang="en-US" sz="2800" b="1" i="0" u="none" strike="noStrike" cap="none" dirty="0" smtClean="0">
                <a:solidFill>
                  <a:schemeClr val="bg1"/>
                </a:solidFill>
                <a:latin typeface="Calibri"/>
                <a:ea typeface="Calibri"/>
                <a:cs typeface="Calibri"/>
                <a:sym typeface="Calibri"/>
              </a:rPr>
              <a:t> 4</a:t>
            </a:r>
            <a:endParaRPr lang="en-US" sz="2800" b="1" i="0" u="none" strike="noStrike" cap="none" dirty="0">
              <a:solidFill>
                <a:schemeClr val="bg1"/>
              </a:solidFill>
              <a:latin typeface="Calibri"/>
              <a:ea typeface="Calibri"/>
              <a:cs typeface="Calibri"/>
              <a:sym typeface="Calibri"/>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grpSp>
        <p:nvGrpSpPr>
          <p:cNvPr id="2" name="Group 1" descr="Improving coastal water quality"/>
          <p:cNvGrpSpPr/>
          <p:nvPr/>
        </p:nvGrpSpPr>
        <p:grpSpPr>
          <a:xfrm>
            <a:off x="155147" y="154185"/>
            <a:ext cx="8770422" cy="5767588"/>
            <a:chOff x="155147" y="154185"/>
            <a:chExt cx="8770422" cy="5767588"/>
          </a:xfrm>
        </p:grpSpPr>
        <p:pic>
          <p:nvPicPr>
            <p:cNvPr id="349" name="Shape 349"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83049" y="2075800"/>
              <a:ext cx="2725851" cy="1874274"/>
            </a:xfrm>
            <a:prstGeom prst="rect">
              <a:avLst/>
            </a:prstGeom>
            <a:noFill/>
            <a:ln>
              <a:noFill/>
            </a:ln>
          </p:spPr>
        </p:pic>
        <p:sp>
          <p:nvSpPr>
            <p:cNvPr id="350" name="Shape 350"/>
            <p:cNvSpPr txBox="1"/>
            <p:nvPr/>
          </p:nvSpPr>
          <p:spPr>
            <a:xfrm>
              <a:off x="319471" y="4708273"/>
              <a:ext cx="5420400" cy="1213500"/>
            </a:xfrm>
            <a:prstGeom prst="rect">
              <a:avLst/>
            </a:prstGeom>
            <a:noFill/>
            <a:ln>
              <a:noFill/>
            </a:ln>
          </p:spPr>
          <p:txBody>
            <a:bodyPr lIns="91425" tIns="91425" rIns="91425" bIns="91425" anchor="ctr" anchorCtr="0">
              <a:noAutofit/>
            </a:bodyPr>
            <a:lstStyle/>
            <a:p>
              <a:pPr marL="0" marR="0" lvl="0" indent="0" algn="l" rtl="0">
                <a:lnSpc>
                  <a:spcPct val="150000"/>
                </a:lnSpc>
                <a:spcBef>
                  <a:spcPts val="0"/>
                </a:spcBef>
                <a:spcAft>
                  <a:spcPts val="0"/>
                </a:spcAft>
                <a:buClr>
                  <a:srgbClr val="38761D"/>
                </a:buClr>
                <a:buSzPct val="25000"/>
                <a:buFont typeface="Calibri"/>
                <a:buNone/>
              </a:pPr>
              <a:r>
                <a:rPr lang="en-US" sz="2400" b="1" i="0" u="none" strike="noStrike" cap="none">
                  <a:solidFill>
                    <a:srgbClr val="1F7006"/>
                  </a:solidFill>
                  <a:latin typeface="Calibri"/>
                  <a:ea typeface="Calibri"/>
                  <a:cs typeface="Calibri"/>
                  <a:sym typeface="Calibri"/>
                </a:rPr>
                <a:t>Improving</a:t>
              </a:r>
              <a:r>
                <a:rPr lang="en-US" sz="2400" b="0" i="0" u="none" strike="noStrike" cap="none">
                  <a:solidFill>
                    <a:schemeClr val="dk1"/>
                  </a:solidFill>
                  <a:latin typeface="Calibri"/>
                  <a:ea typeface="Calibri"/>
                  <a:cs typeface="Calibri"/>
                  <a:sym typeface="Calibri"/>
                </a:rPr>
                <a:t> coastal water quality</a:t>
              </a:r>
            </a:p>
          </p:txBody>
        </p:sp>
        <p:pic>
          <p:nvPicPr>
            <p:cNvPr id="352" name="Shape 352"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5155" y="154185"/>
              <a:ext cx="2725844" cy="1817228"/>
            </a:xfrm>
            <a:prstGeom prst="rect">
              <a:avLst/>
            </a:prstGeom>
            <a:noFill/>
            <a:ln>
              <a:noFill/>
            </a:ln>
          </p:spPr>
        </p:pic>
        <p:pic>
          <p:nvPicPr>
            <p:cNvPr id="353" name="Shape 353" title="Decorative elemen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183050" y="154200"/>
              <a:ext cx="2725848" cy="1817223"/>
            </a:xfrm>
            <a:prstGeom prst="rect">
              <a:avLst/>
            </a:prstGeom>
            <a:noFill/>
            <a:ln>
              <a:noFill/>
            </a:ln>
          </p:spPr>
        </p:pic>
        <p:pic>
          <p:nvPicPr>
            <p:cNvPr id="354" name="Shape 354" title="Decorative element"/>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210950" y="158697"/>
              <a:ext cx="2714619" cy="1817225"/>
            </a:xfrm>
            <a:prstGeom prst="rect">
              <a:avLst/>
            </a:prstGeom>
            <a:noFill/>
            <a:ln>
              <a:noFill/>
            </a:ln>
          </p:spPr>
        </p:pic>
        <p:pic>
          <p:nvPicPr>
            <p:cNvPr id="355" name="Shape 355" title="Decorative element"/>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55147" y="2120109"/>
              <a:ext cx="2725848" cy="1815451"/>
            </a:xfrm>
            <a:prstGeom prst="rect">
              <a:avLst/>
            </a:prstGeom>
            <a:noFill/>
            <a:ln>
              <a:noFill/>
            </a:ln>
          </p:spPr>
        </p:pic>
      </p:grpSp>
      <p:sp>
        <p:nvSpPr>
          <p:cNvPr id="351" name="Shape 351"/>
          <p:cNvSpPr txBox="1">
            <a:spLocks noGrp="1"/>
          </p:cNvSpPr>
          <p:nvPr>
            <p:ph type="title" idx="4294967295"/>
          </p:nvPr>
        </p:nvSpPr>
        <p:spPr>
          <a:xfrm>
            <a:off x="152400" y="4035300"/>
            <a:ext cx="5756398" cy="6230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dirty="0">
                <a:solidFill>
                  <a:schemeClr val="dk1"/>
                </a:solidFill>
                <a:latin typeface="Calibri"/>
                <a:ea typeface="Calibri"/>
                <a:cs typeface="Calibri"/>
                <a:sym typeface="Calibri"/>
              </a:rPr>
              <a:t>Coastal Management Program </a:t>
            </a:r>
            <a:r>
              <a:rPr lang="en-US" sz="2800" b="1" i="0" u="none" strike="noStrike" cap="none" dirty="0" smtClean="0">
                <a:solidFill>
                  <a:srgbClr val="2955A0"/>
                </a:solidFill>
                <a:latin typeface="Calibri"/>
                <a:ea typeface="Calibri"/>
                <a:cs typeface="Calibri"/>
                <a:sym typeface="Calibri"/>
              </a:rPr>
              <a:t>Goals</a:t>
            </a:r>
            <a:r>
              <a:rPr lang="en-US" sz="2800" b="1" i="0" u="none" strike="noStrike" cap="none" dirty="0" smtClean="0">
                <a:solidFill>
                  <a:schemeClr val="bg1"/>
                </a:solidFill>
                <a:latin typeface="Calibri"/>
                <a:ea typeface="Calibri"/>
                <a:cs typeface="Calibri"/>
                <a:sym typeface="Calibri"/>
              </a:rPr>
              <a:t> 5</a:t>
            </a:r>
            <a:endParaRPr lang="en-US" sz="2800" b="1" i="0" u="none" strike="noStrike" cap="none" dirty="0">
              <a:solidFill>
                <a:schemeClr val="bg1"/>
              </a:solidFill>
              <a:latin typeface="Calibri"/>
              <a:ea typeface="Calibri"/>
              <a:cs typeface="Calibri"/>
              <a:sym typeface="Calibri"/>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grpSp>
        <p:nvGrpSpPr>
          <p:cNvPr id="2" name="Group 1" descr="Coordinating state and federal actions"/>
          <p:cNvGrpSpPr/>
          <p:nvPr/>
        </p:nvGrpSpPr>
        <p:grpSpPr>
          <a:xfrm>
            <a:off x="155147" y="154185"/>
            <a:ext cx="8770422" cy="5767588"/>
            <a:chOff x="155147" y="154185"/>
            <a:chExt cx="8770422" cy="5767588"/>
          </a:xfrm>
        </p:grpSpPr>
        <p:pic>
          <p:nvPicPr>
            <p:cNvPr id="360" name="Shape 360"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83049" y="2075800"/>
              <a:ext cx="2725851" cy="1874274"/>
            </a:xfrm>
            <a:prstGeom prst="rect">
              <a:avLst/>
            </a:prstGeom>
            <a:noFill/>
            <a:ln>
              <a:noFill/>
            </a:ln>
          </p:spPr>
        </p:pic>
        <p:sp>
          <p:nvSpPr>
            <p:cNvPr id="361" name="Shape 361"/>
            <p:cNvSpPr txBox="1"/>
            <p:nvPr/>
          </p:nvSpPr>
          <p:spPr>
            <a:xfrm>
              <a:off x="319471" y="4708273"/>
              <a:ext cx="5882100" cy="1213500"/>
            </a:xfrm>
            <a:prstGeom prst="rect">
              <a:avLst/>
            </a:prstGeom>
            <a:noFill/>
            <a:ln>
              <a:noFill/>
            </a:ln>
          </p:spPr>
          <p:txBody>
            <a:bodyPr lIns="91425" tIns="91425" rIns="91425" bIns="91425" anchor="ctr" anchorCtr="0">
              <a:noAutofit/>
            </a:bodyPr>
            <a:lstStyle/>
            <a:p>
              <a:pPr marL="0" marR="0" lvl="0" indent="0" algn="l" rtl="0">
                <a:lnSpc>
                  <a:spcPct val="150000"/>
                </a:lnSpc>
                <a:spcBef>
                  <a:spcPts val="0"/>
                </a:spcBef>
                <a:spcAft>
                  <a:spcPts val="0"/>
                </a:spcAft>
                <a:buClr>
                  <a:schemeClr val="dk1"/>
                </a:buClr>
                <a:buSzPct val="25000"/>
                <a:buFont typeface="Arial"/>
                <a:buNone/>
              </a:pPr>
              <a:r>
                <a:rPr lang="en-US" sz="2400" b="1" i="0" u="none" strike="noStrike" cap="none">
                  <a:solidFill>
                    <a:srgbClr val="1F7006"/>
                  </a:solidFill>
                  <a:latin typeface="Calibri"/>
                  <a:ea typeface="Calibri"/>
                  <a:cs typeface="Calibri"/>
                  <a:sym typeface="Calibri"/>
                </a:rPr>
                <a:t>Coordinating</a:t>
              </a:r>
              <a:r>
                <a:rPr lang="en-US" sz="2400" b="0" i="0" u="none" strike="noStrike" cap="none">
                  <a:solidFill>
                    <a:schemeClr val="dk1"/>
                  </a:solidFill>
                  <a:latin typeface="Calibri"/>
                  <a:ea typeface="Calibri"/>
                  <a:cs typeface="Calibri"/>
                  <a:sym typeface="Calibri"/>
                </a:rPr>
                <a:t> state and federal actions</a:t>
              </a:r>
            </a:p>
          </p:txBody>
        </p:sp>
        <p:pic>
          <p:nvPicPr>
            <p:cNvPr id="363" name="Shape 363"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5155" y="154185"/>
              <a:ext cx="2725844" cy="1817228"/>
            </a:xfrm>
            <a:prstGeom prst="rect">
              <a:avLst/>
            </a:prstGeom>
            <a:noFill/>
            <a:ln>
              <a:noFill/>
            </a:ln>
          </p:spPr>
        </p:pic>
        <p:pic>
          <p:nvPicPr>
            <p:cNvPr id="364" name="Shape 364" title="Decorative elemen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183050" y="154200"/>
              <a:ext cx="2725848" cy="1817223"/>
            </a:xfrm>
            <a:prstGeom prst="rect">
              <a:avLst/>
            </a:prstGeom>
            <a:noFill/>
            <a:ln>
              <a:noFill/>
            </a:ln>
          </p:spPr>
        </p:pic>
        <p:pic>
          <p:nvPicPr>
            <p:cNvPr id="365" name="Shape 365" title="Decorative element"/>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210950" y="158697"/>
              <a:ext cx="2714619" cy="1817225"/>
            </a:xfrm>
            <a:prstGeom prst="rect">
              <a:avLst/>
            </a:prstGeom>
            <a:noFill/>
            <a:ln>
              <a:noFill/>
            </a:ln>
          </p:spPr>
        </p:pic>
        <p:pic>
          <p:nvPicPr>
            <p:cNvPr id="366" name="Shape 366" title="Decorative element"/>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55147" y="2120109"/>
              <a:ext cx="2725848" cy="1815451"/>
            </a:xfrm>
            <a:prstGeom prst="rect">
              <a:avLst/>
            </a:prstGeom>
            <a:noFill/>
            <a:ln>
              <a:noFill/>
            </a:ln>
          </p:spPr>
        </p:pic>
        <p:pic>
          <p:nvPicPr>
            <p:cNvPr id="367" name="Shape 367" title="Decorative element"/>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188878" y="2075800"/>
              <a:ext cx="2736138" cy="1874274"/>
            </a:xfrm>
            <a:prstGeom prst="rect">
              <a:avLst/>
            </a:prstGeom>
            <a:noFill/>
            <a:ln>
              <a:noFill/>
            </a:ln>
          </p:spPr>
        </p:pic>
      </p:grpSp>
      <p:sp>
        <p:nvSpPr>
          <p:cNvPr id="362" name="Shape 362"/>
          <p:cNvSpPr txBox="1">
            <a:spLocks noGrp="1"/>
          </p:cNvSpPr>
          <p:nvPr>
            <p:ph type="title" idx="4294967295"/>
          </p:nvPr>
        </p:nvSpPr>
        <p:spPr>
          <a:xfrm>
            <a:off x="152400" y="4035300"/>
            <a:ext cx="5756398" cy="6230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dirty="0">
                <a:solidFill>
                  <a:schemeClr val="dk1"/>
                </a:solidFill>
                <a:latin typeface="Calibri"/>
                <a:ea typeface="Calibri"/>
                <a:cs typeface="Calibri"/>
                <a:sym typeface="Calibri"/>
              </a:rPr>
              <a:t>Coastal Management Program </a:t>
            </a:r>
            <a:r>
              <a:rPr lang="en-US" sz="2800" b="1" i="0" u="none" strike="noStrike" cap="none" dirty="0" smtClean="0">
                <a:solidFill>
                  <a:srgbClr val="2955A0"/>
                </a:solidFill>
                <a:latin typeface="Calibri"/>
                <a:ea typeface="Calibri"/>
                <a:cs typeface="Calibri"/>
                <a:sym typeface="Calibri"/>
              </a:rPr>
              <a:t>Goals</a:t>
            </a:r>
            <a:r>
              <a:rPr lang="en-US" sz="2800" b="1" i="0" u="none" strike="noStrike" cap="none" dirty="0" smtClean="0">
                <a:solidFill>
                  <a:schemeClr val="bg1"/>
                </a:solidFill>
                <a:latin typeface="Calibri"/>
                <a:ea typeface="Calibri"/>
                <a:cs typeface="Calibri"/>
                <a:sym typeface="Calibri"/>
              </a:rPr>
              <a:t> 6</a:t>
            </a:r>
            <a:endParaRPr lang="en-US" sz="2800" b="1" i="0" u="none" strike="noStrike" cap="none" dirty="0">
              <a:solidFill>
                <a:schemeClr val="bg1"/>
              </a:solidFill>
              <a:latin typeface="Calibri"/>
              <a:ea typeface="Calibri"/>
              <a:cs typeface="Calibri"/>
              <a:sym typeface="Calibri"/>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pSp>
        <p:nvGrpSpPr>
          <p:cNvPr id="2" name="Group 1" descr="Involving the public&#10;&#10;Across the National Coastal Zone Management Program, these are common goals addressed by the individual programs. &#10; &#10;Next, we will talk about how programs are set up to achieve CZMA goals."/>
          <p:cNvGrpSpPr/>
          <p:nvPr/>
        </p:nvGrpSpPr>
        <p:grpSpPr>
          <a:xfrm>
            <a:off x="155147" y="154185"/>
            <a:ext cx="8770422" cy="5778342"/>
            <a:chOff x="155147" y="154185"/>
            <a:chExt cx="8770422" cy="5778342"/>
          </a:xfrm>
        </p:grpSpPr>
        <p:pic>
          <p:nvPicPr>
            <p:cNvPr id="372" name="Shape 372"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83049" y="2075800"/>
              <a:ext cx="2725851" cy="1874274"/>
            </a:xfrm>
            <a:prstGeom prst="rect">
              <a:avLst/>
            </a:prstGeom>
            <a:noFill/>
            <a:ln>
              <a:noFill/>
            </a:ln>
          </p:spPr>
        </p:pic>
        <p:sp>
          <p:nvSpPr>
            <p:cNvPr id="373" name="Shape 373"/>
            <p:cNvSpPr txBox="1"/>
            <p:nvPr/>
          </p:nvSpPr>
          <p:spPr>
            <a:xfrm>
              <a:off x="319471" y="4708273"/>
              <a:ext cx="3864300" cy="1213500"/>
            </a:xfrm>
            <a:prstGeom prst="rect">
              <a:avLst/>
            </a:prstGeom>
            <a:noFill/>
            <a:ln>
              <a:noFill/>
            </a:ln>
          </p:spPr>
          <p:txBody>
            <a:bodyPr lIns="91425" tIns="91425" rIns="91425" bIns="91425" anchor="ctr" anchorCtr="0">
              <a:noAutofit/>
            </a:bodyPr>
            <a:lstStyle/>
            <a:p>
              <a:pPr marL="0" marR="0" lvl="0" indent="0" algn="l" rtl="0">
                <a:lnSpc>
                  <a:spcPct val="150000"/>
                </a:lnSpc>
                <a:spcBef>
                  <a:spcPts val="0"/>
                </a:spcBef>
                <a:spcAft>
                  <a:spcPts val="0"/>
                </a:spcAft>
                <a:buClr>
                  <a:srgbClr val="38761D"/>
                </a:buClr>
                <a:buSzPct val="25000"/>
                <a:buFont typeface="Calibri"/>
                <a:buNone/>
              </a:pPr>
              <a:r>
                <a:rPr lang="en-US" sz="2400" b="1" i="0" u="none" strike="noStrike" cap="none">
                  <a:solidFill>
                    <a:srgbClr val="1F7006"/>
                  </a:solidFill>
                  <a:latin typeface="Calibri"/>
                  <a:ea typeface="Calibri"/>
                  <a:cs typeface="Calibri"/>
                  <a:sym typeface="Calibri"/>
                </a:rPr>
                <a:t>Involving</a:t>
              </a:r>
              <a:r>
                <a:rPr lang="en-US" sz="2400" b="0" i="0" u="none" strike="noStrike" cap="none">
                  <a:solidFill>
                    <a:schemeClr val="dk1"/>
                  </a:solidFill>
                  <a:latin typeface="Calibri"/>
                  <a:ea typeface="Calibri"/>
                  <a:cs typeface="Calibri"/>
                  <a:sym typeface="Calibri"/>
                </a:rPr>
                <a:t> the public</a:t>
              </a:r>
            </a:p>
          </p:txBody>
        </p:sp>
        <p:pic>
          <p:nvPicPr>
            <p:cNvPr id="375" name="Shape 375"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5155" y="154185"/>
              <a:ext cx="2725844" cy="1817228"/>
            </a:xfrm>
            <a:prstGeom prst="rect">
              <a:avLst/>
            </a:prstGeom>
            <a:noFill/>
            <a:ln>
              <a:noFill/>
            </a:ln>
          </p:spPr>
        </p:pic>
        <p:pic>
          <p:nvPicPr>
            <p:cNvPr id="376" name="Shape 376" title="Decorative elemen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183050" y="154200"/>
              <a:ext cx="2725848" cy="1817223"/>
            </a:xfrm>
            <a:prstGeom prst="rect">
              <a:avLst/>
            </a:prstGeom>
            <a:noFill/>
            <a:ln>
              <a:noFill/>
            </a:ln>
          </p:spPr>
        </p:pic>
        <p:pic>
          <p:nvPicPr>
            <p:cNvPr id="377" name="Shape 377" title="Decorative element"/>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210950" y="158697"/>
              <a:ext cx="2714619" cy="1817225"/>
            </a:xfrm>
            <a:prstGeom prst="rect">
              <a:avLst/>
            </a:prstGeom>
            <a:noFill/>
            <a:ln>
              <a:noFill/>
            </a:ln>
          </p:spPr>
        </p:pic>
        <p:pic>
          <p:nvPicPr>
            <p:cNvPr id="378" name="Shape 378" title="Decorative element"/>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55147" y="2120109"/>
              <a:ext cx="2725848" cy="1815451"/>
            </a:xfrm>
            <a:prstGeom prst="rect">
              <a:avLst/>
            </a:prstGeom>
            <a:noFill/>
            <a:ln>
              <a:noFill/>
            </a:ln>
          </p:spPr>
        </p:pic>
        <p:pic>
          <p:nvPicPr>
            <p:cNvPr id="379" name="Shape 379" title="Decorative element"/>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188878" y="2075800"/>
              <a:ext cx="2736138" cy="1874274"/>
            </a:xfrm>
            <a:prstGeom prst="rect">
              <a:avLst/>
            </a:prstGeom>
            <a:noFill/>
            <a:ln>
              <a:noFill/>
            </a:ln>
          </p:spPr>
        </p:pic>
        <p:pic>
          <p:nvPicPr>
            <p:cNvPr id="380" name="Shape 380" title="Decorative element"/>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6188878" y="4072767"/>
              <a:ext cx="2723893" cy="1859760"/>
            </a:xfrm>
            <a:prstGeom prst="rect">
              <a:avLst/>
            </a:prstGeom>
            <a:noFill/>
            <a:ln>
              <a:noFill/>
            </a:ln>
          </p:spPr>
        </p:pic>
      </p:grpSp>
      <p:sp>
        <p:nvSpPr>
          <p:cNvPr id="374" name="Shape 374"/>
          <p:cNvSpPr txBox="1">
            <a:spLocks noGrp="1"/>
          </p:cNvSpPr>
          <p:nvPr>
            <p:ph type="title" idx="4294967295"/>
          </p:nvPr>
        </p:nvSpPr>
        <p:spPr>
          <a:xfrm>
            <a:off x="152400" y="4035300"/>
            <a:ext cx="5756398" cy="6230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dirty="0">
                <a:solidFill>
                  <a:schemeClr val="dk1"/>
                </a:solidFill>
                <a:latin typeface="Calibri"/>
                <a:ea typeface="Calibri"/>
                <a:cs typeface="Calibri"/>
                <a:sym typeface="Calibri"/>
              </a:rPr>
              <a:t>Coastal Management Program </a:t>
            </a:r>
            <a:r>
              <a:rPr lang="en-US" sz="2800" b="1" i="0" u="none" strike="noStrike" cap="none" dirty="0" smtClean="0">
                <a:solidFill>
                  <a:srgbClr val="2955A0"/>
                </a:solidFill>
                <a:latin typeface="Calibri"/>
                <a:ea typeface="Calibri"/>
                <a:cs typeface="Calibri"/>
                <a:sym typeface="Calibri"/>
              </a:rPr>
              <a:t>Goals</a:t>
            </a:r>
            <a:r>
              <a:rPr lang="en-US" sz="2800" b="1" i="0" u="none" strike="noStrike" cap="none" dirty="0" smtClean="0">
                <a:solidFill>
                  <a:schemeClr val="bg1"/>
                </a:solidFill>
                <a:latin typeface="Calibri"/>
                <a:ea typeface="Calibri"/>
                <a:cs typeface="Calibri"/>
                <a:sym typeface="Calibri"/>
              </a:rPr>
              <a:t> 7</a:t>
            </a:r>
            <a:endParaRPr lang="en-US" sz="2800" b="1" i="0" u="none" strike="noStrike" cap="none" dirty="0">
              <a:solidFill>
                <a:schemeClr val="bg1"/>
              </a:solidFill>
              <a:latin typeface="Calibri"/>
              <a:ea typeface="Calibri"/>
              <a:cs typeface="Calibri"/>
              <a:sym typeface="Calibri"/>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84"/>
        <p:cNvGrpSpPr/>
        <p:nvPr/>
      </p:nvGrpSpPr>
      <p:grpSpPr>
        <a:xfrm>
          <a:off x="0" y="0"/>
          <a:ext cx="0" cy="0"/>
          <a:chOff x="0" y="0"/>
          <a:chExt cx="0" cy="0"/>
        </a:xfrm>
      </p:grpSpPr>
      <p:grpSp>
        <p:nvGrpSpPr>
          <p:cNvPr id="2" name="Group 1" descr="The CZMA provides the flexibility states need to design programs that best address local challenges and work within state and local laws and regulations.  This approach means state programs can be set up in a variety of ways, as long as the CZMA requirements are met. These requirements are outlined in Section 306 of the CZMA and include the need to&#10;Establish coastal zone boundaries - Each state establishes a coastal zone boundary, which defines the areas where the coastal management program has regulatory and management interest. &#10;Define types of land uses and water uses subject to the terms of the program.&#10;Identify authorities to manage these uses, including policies that are enforceable. &#10;Inventory and designated areas of particular concern in the coastal zone using a science- based process. &#10;Incorporate public participation processes and approaches.&#10;Consider national interests - States must provide for adequate consideration of activities that are important for regional and national purposes, e.g., defense activities, energy projects, navigation.&#10;Ensure implementation and enforcement  ability - Having an organizational structure to implement and enforce the state coastal management program.&#10;Coordinate with government programs - Establishing a process for continued coordination between the program and governments at all levels.&#10; &#10;This covers the basics in terms of program approach, goals, and design. Next up: information about why states create these programs and the roles the states and federal government play.  "/>
          <p:cNvGrpSpPr/>
          <p:nvPr/>
        </p:nvGrpSpPr>
        <p:grpSpPr>
          <a:xfrm>
            <a:off x="194000" y="664300"/>
            <a:ext cx="8949998" cy="5382623"/>
            <a:chOff x="194000" y="664300"/>
            <a:chExt cx="8949998" cy="5382623"/>
          </a:xfrm>
        </p:grpSpPr>
        <p:sp>
          <p:nvSpPr>
            <p:cNvPr id="387" name="Shape 387"/>
            <p:cNvSpPr txBox="1"/>
            <p:nvPr/>
          </p:nvSpPr>
          <p:spPr>
            <a:xfrm>
              <a:off x="194000" y="1310225"/>
              <a:ext cx="6502500" cy="4736698"/>
            </a:xfrm>
            <a:prstGeom prst="rect">
              <a:avLst/>
            </a:prstGeom>
            <a:noFill/>
            <a:ln>
              <a:noFill/>
            </a:ln>
          </p:spPr>
          <p:txBody>
            <a:bodyPr lIns="91425" tIns="91425" rIns="91425" bIns="91425" anchor="ctr" anchorCtr="0">
              <a:noAutofit/>
            </a:bodyPr>
            <a:lstStyle/>
            <a:p>
              <a:pPr marL="457200" marR="0" lvl="0" indent="-381000" algn="l" rtl="0">
                <a:lnSpc>
                  <a:spcPct val="150000"/>
                </a:lnSpc>
                <a:spcBef>
                  <a:spcPts val="0"/>
                </a:spcBef>
                <a:spcAft>
                  <a:spcPts val="0"/>
                </a:spcAft>
                <a:buClr>
                  <a:schemeClr val="dk1"/>
                </a:buClr>
                <a:buSzPct val="100000"/>
                <a:buFont typeface="Calibri"/>
                <a:buChar char="●"/>
              </a:pPr>
              <a:r>
                <a:rPr lang="en-US" sz="2400" b="0" i="0" u="none" strike="noStrike" cap="none" dirty="0">
                  <a:solidFill>
                    <a:schemeClr val="dk1"/>
                  </a:solidFill>
                  <a:latin typeface="Calibri"/>
                  <a:ea typeface="Calibri"/>
                  <a:cs typeface="Calibri"/>
                  <a:sym typeface="Calibri"/>
                </a:rPr>
                <a:t>Establish boundaries</a:t>
              </a:r>
            </a:p>
            <a:p>
              <a:pPr marL="457200" marR="0" lvl="0" indent="-381000" algn="l" rtl="0">
                <a:lnSpc>
                  <a:spcPct val="150000"/>
                </a:lnSpc>
                <a:spcBef>
                  <a:spcPts val="0"/>
                </a:spcBef>
                <a:spcAft>
                  <a:spcPts val="0"/>
                </a:spcAft>
                <a:buClr>
                  <a:schemeClr val="dk1"/>
                </a:buClr>
                <a:buSzPct val="100000"/>
                <a:buFont typeface="Calibri"/>
                <a:buChar char="●"/>
              </a:pPr>
              <a:r>
                <a:rPr lang="en-US" sz="2400" b="0" i="0" u="none" strike="noStrike" cap="none" dirty="0">
                  <a:solidFill>
                    <a:schemeClr val="dk1"/>
                  </a:solidFill>
                  <a:latin typeface="Calibri"/>
                  <a:ea typeface="Calibri"/>
                  <a:cs typeface="Calibri"/>
                  <a:sym typeface="Calibri"/>
                </a:rPr>
                <a:t>Define uses</a:t>
              </a:r>
            </a:p>
            <a:p>
              <a:pPr marL="457200" marR="0" lvl="0" indent="-381000" algn="l" rtl="0">
                <a:lnSpc>
                  <a:spcPct val="150000"/>
                </a:lnSpc>
                <a:spcBef>
                  <a:spcPts val="0"/>
                </a:spcBef>
                <a:spcAft>
                  <a:spcPts val="0"/>
                </a:spcAft>
                <a:buClr>
                  <a:schemeClr val="dk1"/>
                </a:buClr>
                <a:buSzPct val="100000"/>
                <a:buFont typeface="Calibri"/>
                <a:buChar char="●"/>
              </a:pPr>
              <a:r>
                <a:rPr lang="en-US" sz="2400" b="0" i="0" u="none" strike="noStrike" cap="none" dirty="0">
                  <a:solidFill>
                    <a:schemeClr val="dk1"/>
                  </a:solidFill>
                  <a:latin typeface="Calibri"/>
                  <a:ea typeface="Calibri"/>
                  <a:cs typeface="Calibri"/>
                  <a:sym typeface="Calibri"/>
                </a:rPr>
                <a:t>Identify authorities </a:t>
              </a:r>
            </a:p>
            <a:p>
              <a:pPr marL="457200" marR="0" lvl="0" indent="-381000" algn="l" rtl="0">
                <a:lnSpc>
                  <a:spcPct val="150000"/>
                </a:lnSpc>
                <a:spcBef>
                  <a:spcPts val="0"/>
                </a:spcBef>
                <a:spcAft>
                  <a:spcPts val="0"/>
                </a:spcAft>
                <a:buClr>
                  <a:schemeClr val="dk1"/>
                </a:buClr>
                <a:buSzPct val="100000"/>
                <a:buFont typeface="Calibri"/>
                <a:buChar char="●"/>
              </a:pPr>
              <a:r>
                <a:rPr lang="en-US" sz="2400" b="0" i="0" u="none" strike="noStrike" cap="none" dirty="0">
                  <a:solidFill>
                    <a:schemeClr val="dk1"/>
                  </a:solidFill>
                  <a:latin typeface="Calibri"/>
                  <a:ea typeface="Calibri"/>
                  <a:cs typeface="Calibri"/>
                  <a:sym typeface="Calibri"/>
                </a:rPr>
                <a:t>Designating areas of concern</a:t>
              </a:r>
            </a:p>
            <a:p>
              <a:pPr marL="457200" marR="0" lvl="0" indent="-381000" algn="l" rtl="0">
                <a:lnSpc>
                  <a:spcPct val="150000"/>
                </a:lnSpc>
                <a:spcBef>
                  <a:spcPts val="0"/>
                </a:spcBef>
                <a:spcAft>
                  <a:spcPts val="0"/>
                </a:spcAft>
                <a:buClr>
                  <a:schemeClr val="dk1"/>
                </a:buClr>
                <a:buSzPct val="100000"/>
                <a:buFont typeface="Calibri"/>
                <a:buChar char="●"/>
              </a:pPr>
              <a:r>
                <a:rPr lang="en-US" sz="2400" b="0" i="0" u="none" strike="noStrike" cap="none" dirty="0">
                  <a:solidFill>
                    <a:schemeClr val="dk1"/>
                  </a:solidFill>
                  <a:latin typeface="Calibri"/>
                  <a:ea typeface="Calibri"/>
                  <a:cs typeface="Calibri"/>
                  <a:sym typeface="Calibri"/>
                </a:rPr>
                <a:t>Include public participation</a:t>
              </a:r>
            </a:p>
            <a:p>
              <a:pPr marL="457200" marR="0" lvl="0" indent="-381000" algn="l" rtl="0">
                <a:lnSpc>
                  <a:spcPct val="150000"/>
                </a:lnSpc>
                <a:spcBef>
                  <a:spcPts val="0"/>
                </a:spcBef>
                <a:spcAft>
                  <a:spcPts val="0"/>
                </a:spcAft>
                <a:buClr>
                  <a:schemeClr val="dk1"/>
                </a:buClr>
                <a:buSzPct val="100000"/>
                <a:buFont typeface="Calibri"/>
                <a:buChar char="●"/>
              </a:pPr>
              <a:r>
                <a:rPr lang="en-US" sz="2400" b="0" i="0" u="none" strike="noStrike" cap="none" dirty="0">
                  <a:solidFill>
                    <a:schemeClr val="dk1"/>
                  </a:solidFill>
                  <a:latin typeface="Calibri"/>
                  <a:ea typeface="Calibri"/>
                  <a:cs typeface="Calibri"/>
                  <a:sym typeface="Calibri"/>
                </a:rPr>
                <a:t>Consider national interest </a:t>
              </a:r>
            </a:p>
            <a:p>
              <a:pPr marL="457200" marR="0" lvl="0" indent="-381000" algn="l" rtl="0">
                <a:lnSpc>
                  <a:spcPct val="150000"/>
                </a:lnSpc>
                <a:spcBef>
                  <a:spcPts val="0"/>
                </a:spcBef>
                <a:spcAft>
                  <a:spcPts val="0"/>
                </a:spcAft>
                <a:buClr>
                  <a:schemeClr val="dk1"/>
                </a:buClr>
                <a:buSzPct val="100000"/>
                <a:buFont typeface="Calibri"/>
                <a:buChar char="●"/>
              </a:pPr>
              <a:r>
                <a:rPr lang="en-US" sz="2400" b="0" i="0" u="none" strike="noStrike" cap="none" dirty="0">
                  <a:solidFill>
                    <a:schemeClr val="dk1"/>
                  </a:solidFill>
                  <a:latin typeface="Calibri"/>
                  <a:ea typeface="Calibri"/>
                  <a:cs typeface="Calibri"/>
                  <a:sym typeface="Calibri"/>
                </a:rPr>
                <a:t>Establish organizational structure</a:t>
              </a:r>
            </a:p>
            <a:p>
              <a:pPr marL="457200" marR="0" lvl="0" indent="-381000" algn="l" rtl="0">
                <a:lnSpc>
                  <a:spcPct val="150000"/>
                </a:lnSpc>
                <a:spcBef>
                  <a:spcPts val="0"/>
                </a:spcBef>
                <a:spcAft>
                  <a:spcPts val="0"/>
                </a:spcAft>
                <a:buClr>
                  <a:schemeClr val="dk1"/>
                </a:buClr>
                <a:buSzPct val="100000"/>
                <a:buFont typeface="Calibri"/>
                <a:buChar char="●"/>
              </a:pPr>
              <a:r>
                <a:rPr lang="en-US" sz="2400" b="0" i="0" u="none" strike="noStrike" cap="none" dirty="0">
                  <a:solidFill>
                    <a:schemeClr val="dk1"/>
                  </a:solidFill>
                  <a:latin typeface="Calibri"/>
                  <a:ea typeface="Calibri"/>
                  <a:cs typeface="Calibri"/>
                  <a:sym typeface="Calibri"/>
                </a:rPr>
                <a:t>Coordinate with all levels of governments</a:t>
              </a:r>
            </a:p>
          </p:txBody>
        </p:sp>
        <p:pic>
          <p:nvPicPr>
            <p:cNvPr id="5" name="Shape 386" title="Decorative element"/>
            <p:cNvPicPr preferRelativeResize="0"/>
            <p:nvPr/>
          </p:nvPicPr>
          <p:blipFill rotWithShape="1">
            <a:blip r:embed="rId4">
              <a:alphaModFix/>
            </a:blip>
            <a:srcRect l="-6246" r="2823"/>
            <a:stretch/>
          </p:blipFill>
          <p:spPr>
            <a:xfrm>
              <a:off x="2827700" y="664300"/>
              <a:ext cx="6316298" cy="3962149"/>
            </a:xfrm>
            <a:prstGeom prst="rect">
              <a:avLst/>
            </a:prstGeom>
            <a:noFill/>
            <a:ln>
              <a:noFill/>
            </a:ln>
          </p:spPr>
        </p:pic>
      </p:grpSp>
      <p:sp>
        <p:nvSpPr>
          <p:cNvPr id="385" name="Shape 385"/>
          <p:cNvSpPr txBox="1">
            <a:spLocks noGrp="1"/>
          </p:cNvSpPr>
          <p:nvPr>
            <p:ph type="title" idx="4294967295"/>
          </p:nvPr>
        </p:nvSpPr>
        <p:spPr>
          <a:xfrm>
            <a:off x="194000" y="179300"/>
            <a:ext cx="4639798" cy="8069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600" b="0" i="0" u="none" strike="noStrike" cap="none" dirty="0">
                <a:solidFill>
                  <a:schemeClr val="dk1"/>
                </a:solidFill>
                <a:latin typeface="Calibri"/>
                <a:ea typeface="Calibri"/>
                <a:cs typeface="Calibri"/>
                <a:sym typeface="Calibri"/>
              </a:rPr>
              <a:t>Basic Requirements</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Shape 393" descr="The CZMA does not require states to create coastal management programs nor does it delegate authority to manage coastal land and water uses. Rather, states participate voluntarily and use their own authorities (sometimes through companion state coastal zone management legislation) to carry out their coastal management programs. &#10; &#10;This approach begs the question – why do states participate in the national program?  The CZMA provides a number of incentives, including the following.&#10; &#10;A national framework and federal support for comprehensive statewide coastal management.&#10;Funding for&#10;program development,&#10;program administration and implementation (including small scale construction and land acquisition), and&#10;program enhancement efforts.&#10;A framework to address emerging issues and long-standing challenges, through the Section 309 Coastal Zone Enhancement Program &#10;The ability to ensure that federal activities (both within and outside a state’s coastal zone) that affect state coastal uses or resources are consistent with the state’s approved program through the federal consistency provision of the CZMA. &#10;Access to helpful products and technical assistance.&#10; &#10;Another reason not specifically addressed in the legislation concerns the benefits derived from being part of a national system that allows for peer-to-peer learning. For example, NOAA hosts national and regional meetings annually to encourage interaction among the programs.&#10;&#10;"/>
          <p:cNvSpPr txBox="1">
            <a:spLocks noGrp="1"/>
          </p:cNvSpPr>
          <p:nvPr>
            <p:ph type="body" idx="1"/>
          </p:nvPr>
        </p:nvSpPr>
        <p:spPr>
          <a:xfrm>
            <a:off x="442250" y="1596075"/>
            <a:ext cx="3638700" cy="4038598"/>
          </a:xfrm>
          <a:prstGeom prst="rect">
            <a:avLst/>
          </a:prstGeom>
          <a:noFill/>
          <a:ln>
            <a:noFill/>
          </a:ln>
        </p:spPr>
        <p:txBody>
          <a:bodyPr lIns="91425" tIns="45700" rIns="91425" bIns="45700" anchor="t" anchorCtr="0">
            <a:noAutofit/>
          </a:bodyPr>
          <a:lstStyle/>
          <a:p>
            <a:pPr marL="419100" marR="0" lvl="0" indent="-342900" algn="l" rtl="0">
              <a:lnSpc>
                <a:spcPct val="150000"/>
              </a:lnSpc>
              <a:spcBef>
                <a:spcPts val="0"/>
              </a:spcBef>
              <a:spcAft>
                <a:spcPts val="0"/>
              </a:spcAft>
              <a:buClr>
                <a:schemeClr val="dk1"/>
              </a:buClr>
              <a:buSzPct val="100000"/>
              <a:buFont typeface="Noto Sans Symbols"/>
              <a:buChar char="▪"/>
            </a:pPr>
            <a:r>
              <a:rPr lang="en-US" sz="2400" b="0" i="0" u="none" strike="noStrike" cap="none" dirty="0">
                <a:solidFill>
                  <a:schemeClr val="dk1"/>
                </a:solidFill>
                <a:latin typeface="Calibri"/>
                <a:ea typeface="Calibri"/>
                <a:cs typeface="Calibri"/>
                <a:sym typeface="Calibri"/>
              </a:rPr>
              <a:t>National framework</a:t>
            </a:r>
          </a:p>
          <a:p>
            <a:pPr marL="419100" marR="0" lvl="0" indent="-342900" algn="l" rtl="0">
              <a:lnSpc>
                <a:spcPct val="150000"/>
              </a:lnSpc>
              <a:spcBef>
                <a:spcPts val="640"/>
              </a:spcBef>
              <a:spcAft>
                <a:spcPts val="0"/>
              </a:spcAft>
              <a:buClr>
                <a:schemeClr val="dk1"/>
              </a:buClr>
              <a:buSzPct val="100000"/>
              <a:buFont typeface="Noto Sans Symbols"/>
              <a:buChar char="▪"/>
            </a:pPr>
            <a:r>
              <a:rPr lang="en-US" sz="2400" b="0" i="0" u="none" strike="noStrike" cap="none" dirty="0">
                <a:solidFill>
                  <a:schemeClr val="dk1"/>
                </a:solidFill>
                <a:latin typeface="Calibri"/>
                <a:ea typeface="Calibri"/>
                <a:cs typeface="Calibri"/>
                <a:sym typeface="Calibri"/>
              </a:rPr>
              <a:t>Funding</a:t>
            </a:r>
          </a:p>
          <a:p>
            <a:pPr marL="419100" marR="0" lvl="0" indent="-342900" algn="l" rtl="0">
              <a:lnSpc>
                <a:spcPct val="150000"/>
              </a:lnSpc>
              <a:spcBef>
                <a:spcPts val="640"/>
              </a:spcBef>
              <a:spcAft>
                <a:spcPts val="0"/>
              </a:spcAft>
              <a:buClr>
                <a:schemeClr val="dk1"/>
              </a:buClr>
              <a:buSzPct val="100000"/>
              <a:buFont typeface="Noto Sans Symbols"/>
              <a:buChar char="▪"/>
            </a:pPr>
            <a:r>
              <a:rPr lang="en-US" sz="2400" b="0" i="0" u="none" strike="noStrike" cap="none" dirty="0">
                <a:solidFill>
                  <a:schemeClr val="dk1"/>
                </a:solidFill>
                <a:latin typeface="Calibri"/>
                <a:ea typeface="Calibri"/>
                <a:cs typeface="Calibri"/>
                <a:sym typeface="Calibri"/>
              </a:rPr>
              <a:t>Federal </a:t>
            </a:r>
            <a:r>
              <a:rPr lang="en-US" sz="2400" dirty="0"/>
              <a:t>c</a:t>
            </a:r>
            <a:r>
              <a:rPr lang="en-US" sz="2400" b="0" i="0" u="none" strike="noStrike" cap="none" dirty="0">
                <a:solidFill>
                  <a:schemeClr val="dk1"/>
                </a:solidFill>
                <a:latin typeface="Calibri"/>
                <a:ea typeface="Calibri"/>
                <a:cs typeface="Calibri"/>
                <a:sym typeface="Calibri"/>
              </a:rPr>
              <a:t>onsistency</a:t>
            </a:r>
          </a:p>
          <a:p>
            <a:pPr marL="419100" marR="0" lvl="0" indent="-342900" algn="l" rtl="0">
              <a:lnSpc>
                <a:spcPct val="150000"/>
              </a:lnSpc>
              <a:spcBef>
                <a:spcPts val="640"/>
              </a:spcBef>
              <a:spcAft>
                <a:spcPts val="0"/>
              </a:spcAft>
              <a:buClr>
                <a:schemeClr val="dk1"/>
              </a:buClr>
              <a:buSzPct val="100000"/>
              <a:buFont typeface="Noto Sans Symbols"/>
              <a:buChar char="▪"/>
            </a:pPr>
            <a:r>
              <a:rPr lang="en-US" sz="2400" b="0" i="0" u="none" strike="noStrike" cap="none" dirty="0">
                <a:solidFill>
                  <a:schemeClr val="dk1"/>
                </a:solidFill>
                <a:latin typeface="Calibri"/>
                <a:ea typeface="Calibri"/>
                <a:cs typeface="Calibri"/>
                <a:sym typeface="Calibri"/>
              </a:rPr>
              <a:t>Program enhancement</a:t>
            </a:r>
          </a:p>
          <a:p>
            <a:pPr marL="419100" marR="0" lvl="0" indent="-342900" algn="l" rtl="0">
              <a:lnSpc>
                <a:spcPct val="115000"/>
              </a:lnSpc>
              <a:spcBef>
                <a:spcPts val="640"/>
              </a:spcBef>
              <a:spcAft>
                <a:spcPts val="0"/>
              </a:spcAft>
              <a:buClr>
                <a:schemeClr val="dk1"/>
              </a:buClr>
              <a:buSzPct val="100000"/>
              <a:buFont typeface="Noto Sans Symbols"/>
              <a:buChar char="▪"/>
            </a:pPr>
            <a:r>
              <a:rPr lang="en-US" sz="2400" b="0" i="0" u="none" strike="noStrike" cap="none" dirty="0">
                <a:solidFill>
                  <a:schemeClr val="dk1"/>
                </a:solidFill>
                <a:latin typeface="Calibri"/>
                <a:ea typeface="Calibri"/>
                <a:cs typeface="Calibri"/>
                <a:sym typeface="Calibri"/>
              </a:rPr>
              <a:t>Product and technical support</a:t>
            </a:r>
          </a:p>
        </p:txBody>
      </p:sp>
      <p:pic>
        <p:nvPicPr>
          <p:cNvPr id="394" name="Shape 394"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99337" y="1189036"/>
            <a:ext cx="4920900" cy="4876800"/>
          </a:xfrm>
          <a:prstGeom prst="rect">
            <a:avLst/>
          </a:prstGeom>
          <a:noFill/>
          <a:ln>
            <a:noFill/>
          </a:ln>
        </p:spPr>
      </p:pic>
      <p:sp>
        <p:nvSpPr>
          <p:cNvPr id="392" name="Shape 392"/>
          <p:cNvSpPr txBox="1">
            <a:spLocks noGrp="1"/>
          </p:cNvSpPr>
          <p:nvPr>
            <p:ph type="title"/>
          </p:nvPr>
        </p:nvSpPr>
        <p:spPr>
          <a:xfrm>
            <a:off x="457200" y="46035"/>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dirty="0">
                <a:solidFill>
                  <a:schemeClr val="dk1"/>
                </a:solidFill>
                <a:latin typeface="Calibri"/>
                <a:ea typeface="Calibri"/>
                <a:cs typeface="Calibri"/>
                <a:sym typeface="Calibri"/>
              </a:rPr>
              <a:t>Benefits of Participation </a:t>
            </a:r>
            <a:br>
              <a:rPr lang="en-US" sz="3600" b="0" i="0" u="none" strike="noStrike" cap="none" dirty="0">
                <a:solidFill>
                  <a:schemeClr val="dk1"/>
                </a:solidFill>
                <a:latin typeface="Calibri"/>
                <a:ea typeface="Calibri"/>
                <a:cs typeface="Calibri"/>
                <a:sym typeface="Calibri"/>
              </a:rPr>
            </a:br>
            <a:r>
              <a:rPr lang="en-US" sz="3000" b="0" i="0" u="none" strike="noStrike" cap="none" dirty="0">
                <a:solidFill>
                  <a:schemeClr val="dk1"/>
                </a:solidFill>
                <a:latin typeface="Calibri"/>
                <a:ea typeface="Calibri"/>
                <a:cs typeface="Calibri"/>
                <a:sym typeface="Calibri"/>
              </a:rPr>
              <a:t>in the National Coastal Zone Management Program</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Shape 399" descr="The CZMA relies on a federal-state partnership approach to achieve coastal management goals. The program provides the means by which state and federal expertise, policies, and resources come together. The different roles of the entities (federal and state governments) are used to support one another and get the job done.&#10; &#10;These roles are explored on the next few slides."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056737"/>
            <a:ext cx="9144000" cy="4992928"/>
          </a:xfrm>
          <a:prstGeom prst="rect">
            <a:avLst/>
          </a:prstGeom>
          <a:noFill/>
          <a:ln>
            <a:noFill/>
          </a:ln>
        </p:spPr>
      </p:pic>
      <p:sp>
        <p:nvSpPr>
          <p:cNvPr id="400" name="Shape 400"/>
          <p:cNvSpPr txBox="1">
            <a:spLocks noGrp="1"/>
          </p:cNvSpPr>
          <p:nvPr>
            <p:ph type="title"/>
          </p:nvPr>
        </p:nvSpPr>
        <p:spPr>
          <a:xfrm>
            <a:off x="457200" y="46035"/>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1" i="0" u="none" strike="noStrike" cap="none" dirty="0">
                <a:solidFill>
                  <a:schemeClr val="dk1"/>
                </a:solidFill>
                <a:latin typeface="Calibri"/>
                <a:ea typeface="Calibri"/>
                <a:cs typeface="Calibri"/>
                <a:sym typeface="Calibri"/>
              </a:rPr>
              <a:t>Partnership</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pSp>
        <p:nvGrpSpPr>
          <p:cNvPr id="2" name="Group 1" descr="The state’s role is to implement. States work at the state and local level to implement coastal management programs. &#10; &#10;They work with local communities, across state agencies, and in coordination with federal agencies.  The focus on a partnership and coordination structure is designed to provide a catalyst for problem solving, partnership building, and on-the-ground changes. &#10; &#10;Roles and activities include  &#10;Develop enforceable programs that meet the requirements of the Act and its regulations.&#10;Implement coastal management programs including&#10;Planning &#10;Permitting and enforcement &#10;Federal consistency &#10;Land acquisition&#10;Local and state capacity building &#10;Education and outreach &#10;Public involvement &#10;Government coordination&#10;Manage CZMA funding agreements. Each coastal program negotiates and implements an annual cooperative agreement with NOAA to receive program funding.&#10;Implement 5-year strategies. Each program works to enhance their programs through 5-year strategies under the CZMA’s section 309 enhancement grant program.&#10;Semi-annual reporting to cover implementation strategies and results.  &#10;Partner coordination, with a variety of partners, including the National Estuarine Research Reserves."/>
          <p:cNvGrpSpPr/>
          <p:nvPr/>
        </p:nvGrpSpPr>
        <p:grpSpPr>
          <a:xfrm>
            <a:off x="2421416" y="1658867"/>
            <a:ext cx="8055725" cy="2676331"/>
            <a:chOff x="2421416" y="1658867"/>
            <a:chExt cx="8055725" cy="2676331"/>
          </a:xfrm>
        </p:grpSpPr>
        <p:sp>
          <p:nvSpPr>
            <p:cNvPr id="406" name="Shape 406"/>
            <p:cNvSpPr txBox="1"/>
            <p:nvPr/>
          </p:nvSpPr>
          <p:spPr>
            <a:xfrm>
              <a:off x="2491191" y="3892700"/>
              <a:ext cx="5491500" cy="4424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8761D"/>
                </a:buClr>
                <a:buSzPct val="25000"/>
                <a:buFont typeface="Calibri"/>
                <a:buNone/>
              </a:pPr>
              <a:r>
                <a:rPr lang="en-US" sz="3000" b="1" i="0" u="none" strike="noStrike" cap="none">
                  <a:solidFill>
                    <a:srgbClr val="1F7006"/>
                  </a:solidFill>
                  <a:latin typeface="Calibri"/>
                  <a:ea typeface="Calibri"/>
                  <a:cs typeface="Calibri"/>
                  <a:sym typeface="Calibri"/>
                </a:rPr>
                <a:t>Participate</a:t>
              </a:r>
              <a:r>
                <a:rPr lang="en-US" sz="3000" b="1" i="0" u="none" strike="noStrike" cap="none">
                  <a:solidFill>
                    <a:schemeClr val="dk1"/>
                  </a:solidFill>
                  <a:latin typeface="Calibri"/>
                  <a:ea typeface="Calibri"/>
                  <a:cs typeface="Calibri"/>
                  <a:sym typeface="Calibri"/>
                </a:rPr>
                <a:t> in program review</a:t>
              </a:r>
            </a:p>
            <a:p>
              <a:pPr marL="0" marR="0" lvl="0" indent="0" algn="l" rtl="0">
                <a:lnSpc>
                  <a:spcPct val="100000"/>
                </a:lnSpc>
                <a:spcBef>
                  <a:spcPts val="0"/>
                </a:spcBef>
                <a:spcAft>
                  <a:spcPts val="0"/>
                </a:spcAft>
                <a:buClr>
                  <a:srgbClr val="38761D"/>
                </a:buClr>
                <a:buSzPct val="25000"/>
                <a:buFont typeface="Calibri"/>
                <a:buNone/>
              </a:pPr>
              <a:r>
                <a:rPr lang="en-US" sz="3000" b="1" i="0" u="none" strike="noStrike" cap="none">
                  <a:solidFill>
                    <a:srgbClr val="1F7006"/>
                  </a:solidFill>
                  <a:latin typeface="Calibri"/>
                  <a:ea typeface="Calibri"/>
                  <a:cs typeface="Calibri"/>
                  <a:sym typeface="Calibri"/>
                </a:rPr>
                <a:t>Coordinate</a:t>
              </a:r>
              <a:r>
                <a:rPr lang="en-US" sz="3000" b="1" i="0" u="none" strike="noStrike" cap="none">
                  <a:solidFill>
                    <a:schemeClr val="dk1"/>
                  </a:solidFill>
                  <a:latin typeface="Calibri"/>
                  <a:ea typeface="Calibri"/>
                  <a:cs typeface="Calibri"/>
                  <a:sym typeface="Calibri"/>
                </a:rPr>
                <a:t> with partners</a:t>
              </a:r>
              <a:r>
                <a:rPr lang="en-US" sz="3000"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ct val="25000"/>
                <a:buFont typeface="Calibri"/>
                <a:buNone/>
              </a:pPr>
              <a:r>
                <a:rPr lang="en-US" sz="3000" b="0" i="0" u="none" strike="noStrike" cap="none">
                  <a:solidFill>
                    <a:srgbClr val="000000"/>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ct val="25000"/>
                <a:buFont typeface="Calibri"/>
                <a:buNone/>
              </a:pPr>
              <a:r>
                <a:rPr lang="en-US" sz="3000" b="1"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ct val="25000"/>
                <a:buFont typeface="Calibri"/>
                <a:buNone/>
              </a:pPr>
              <a:r>
                <a:rPr lang="en-US" sz="3000" b="0" i="0" u="none" strike="noStrike" cap="none">
                  <a:solidFill>
                    <a:srgbClr val="000000"/>
                  </a:solidFill>
                  <a:latin typeface="Calibri"/>
                  <a:ea typeface="Calibri"/>
                  <a:cs typeface="Calibri"/>
                  <a:sym typeface="Calibri"/>
                </a:rPr>
                <a:t>  </a:t>
              </a:r>
            </a:p>
          </p:txBody>
        </p:sp>
        <p:sp>
          <p:nvSpPr>
            <p:cNvPr id="407" name="Shape 407"/>
            <p:cNvSpPr txBox="1"/>
            <p:nvPr/>
          </p:nvSpPr>
          <p:spPr>
            <a:xfrm>
              <a:off x="2867375" y="1658867"/>
              <a:ext cx="3650099" cy="342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8761D"/>
                </a:buClr>
                <a:buSzPct val="25000"/>
                <a:buFont typeface="Calibri"/>
                <a:buNone/>
              </a:pPr>
              <a:r>
                <a:rPr lang="en-US" sz="3000" b="1" i="0" u="none" strike="noStrike" cap="none">
                  <a:solidFill>
                    <a:srgbClr val="1F7006"/>
                  </a:solidFill>
                  <a:latin typeface="Calibri"/>
                  <a:ea typeface="Calibri"/>
                  <a:cs typeface="Calibri"/>
                  <a:sym typeface="Calibri"/>
                </a:rPr>
                <a:t>Develop</a:t>
              </a:r>
              <a:r>
                <a:rPr lang="en-US" sz="3000" b="1" i="0" u="none" strike="noStrike" cap="none">
                  <a:solidFill>
                    <a:schemeClr val="dk1"/>
                  </a:solidFill>
                  <a:latin typeface="Calibri"/>
                  <a:ea typeface="Calibri"/>
                  <a:cs typeface="Calibri"/>
                  <a:sym typeface="Calibri"/>
                </a:rPr>
                <a:t> programs</a:t>
              </a:r>
            </a:p>
          </p:txBody>
        </p:sp>
        <p:sp>
          <p:nvSpPr>
            <p:cNvPr id="408" name="Shape 408"/>
            <p:cNvSpPr txBox="1"/>
            <p:nvPr/>
          </p:nvSpPr>
          <p:spPr>
            <a:xfrm>
              <a:off x="2421416" y="2052274"/>
              <a:ext cx="4414200" cy="44249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8761D"/>
                </a:buClr>
                <a:buSzPct val="25000"/>
                <a:buFont typeface="Calibri"/>
                <a:buNone/>
              </a:pPr>
              <a:r>
                <a:rPr lang="en-US" sz="3000" b="1" i="0" u="none" strike="noStrike" cap="none">
                  <a:solidFill>
                    <a:srgbClr val="1F7006"/>
                  </a:solidFill>
                  <a:latin typeface="Calibri"/>
                  <a:ea typeface="Calibri"/>
                  <a:cs typeface="Calibri"/>
                  <a:sym typeface="Calibri"/>
                </a:rPr>
                <a:t>Implement</a:t>
              </a:r>
              <a:r>
                <a:rPr lang="en-US" sz="3000" b="1" i="0" u="none" strike="noStrike" cap="none">
                  <a:solidFill>
                    <a:schemeClr val="dk1"/>
                  </a:solidFill>
                  <a:latin typeface="Calibri"/>
                  <a:ea typeface="Calibri"/>
                  <a:cs typeface="Calibri"/>
                  <a:sym typeface="Calibri"/>
                </a:rPr>
                <a:t> programs</a:t>
              </a:r>
            </a:p>
          </p:txBody>
        </p:sp>
        <p:sp>
          <p:nvSpPr>
            <p:cNvPr id="409" name="Shape 409"/>
            <p:cNvSpPr txBox="1"/>
            <p:nvPr/>
          </p:nvSpPr>
          <p:spPr>
            <a:xfrm>
              <a:off x="2437141" y="2521599"/>
              <a:ext cx="8040000" cy="44249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8761D"/>
                </a:buClr>
                <a:buSzPct val="25000"/>
                <a:buFont typeface="Calibri"/>
                <a:buNone/>
              </a:pPr>
              <a:r>
                <a:rPr lang="en-US" sz="3000" b="1" i="0" u="none" strike="noStrike" cap="none" dirty="0">
                  <a:solidFill>
                    <a:srgbClr val="38761D"/>
                  </a:solidFill>
                  <a:latin typeface="Calibri"/>
                  <a:ea typeface="Calibri"/>
                  <a:cs typeface="Calibri"/>
                  <a:sym typeface="Calibri"/>
                </a:rPr>
                <a:t>  </a:t>
              </a:r>
              <a:r>
                <a:rPr lang="en-US" sz="3000" b="1" i="0" u="none" strike="noStrike" cap="none" dirty="0">
                  <a:solidFill>
                    <a:srgbClr val="1F7006"/>
                  </a:solidFill>
                  <a:latin typeface="Calibri"/>
                  <a:ea typeface="Calibri"/>
                  <a:cs typeface="Calibri"/>
                  <a:sym typeface="Calibri"/>
                </a:rPr>
                <a:t>Negotiate</a:t>
              </a:r>
              <a:r>
                <a:rPr lang="en-US" sz="3000" b="1" i="0" u="none" strike="noStrike" cap="none" dirty="0">
                  <a:solidFill>
                    <a:schemeClr val="dk1"/>
                  </a:solidFill>
                  <a:latin typeface="Calibri"/>
                  <a:ea typeface="Calibri"/>
                  <a:cs typeface="Calibri"/>
                  <a:sym typeface="Calibri"/>
                </a:rPr>
                <a:t> cooperative agreements</a:t>
              </a:r>
            </a:p>
          </p:txBody>
        </p:sp>
        <p:sp>
          <p:nvSpPr>
            <p:cNvPr id="410" name="Shape 410"/>
            <p:cNvSpPr txBox="1"/>
            <p:nvPr/>
          </p:nvSpPr>
          <p:spPr>
            <a:xfrm>
              <a:off x="2830391" y="3003214"/>
              <a:ext cx="6243600" cy="4425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8761D"/>
                </a:buClr>
                <a:buSzPct val="25000"/>
                <a:buFont typeface="Calibri"/>
                <a:buNone/>
              </a:pPr>
              <a:r>
                <a:rPr lang="en-US" sz="3000" b="1" i="0" u="none" strike="noStrike" cap="none">
                  <a:solidFill>
                    <a:srgbClr val="1F7006"/>
                  </a:solidFill>
                  <a:latin typeface="Calibri"/>
                  <a:ea typeface="Calibri"/>
                  <a:cs typeface="Calibri"/>
                  <a:sym typeface="Calibri"/>
                </a:rPr>
                <a:t>Enhance</a:t>
              </a:r>
              <a:r>
                <a:rPr lang="en-US" sz="3000" b="1" i="0" u="none" strike="noStrike" cap="none">
                  <a:solidFill>
                    <a:schemeClr val="dk1"/>
                  </a:solidFill>
                  <a:latin typeface="Calibri"/>
                  <a:ea typeface="Calibri"/>
                  <a:cs typeface="Calibri"/>
                  <a:sym typeface="Calibri"/>
                </a:rPr>
                <a:t> programs </a:t>
              </a:r>
            </a:p>
          </p:txBody>
        </p:sp>
        <p:sp>
          <p:nvSpPr>
            <p:cNvPr id="411" name="Shape 411"/>
            <p:cNvSpPr txBox="1"/>
            <p:nvPr/>
          </p:nvSpPr>
          <p:spPr>
            <a:xfrm>
              <a:off x="3088492" y="3484828"/>
              <a:ext cx="4596598" cy="44249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8761D"/>
                </a:buClr>
                <a:buSzPct val="25000"/>
                <a:buFont typeface="Calibri"/>
                <a:buNone/>
              </a:pPr>
              <a:r>
                <a:rPr lang="en-US" sz="3000" b="1" i="0" u="none" strike="noStrike" cap="none" dirty="0">
                  <a:solidFill>
                    <a:srgbClr val="1F7006"/>
                  </a:solidFill>
                  <a:latin typeface="Calibri"/>
                  <a:ea typeface="Calibri"/>
                  <a:cs typeface="Calibri"/>
                  <a:sym typeface="Calibri"/>
                </a:rPr>
                <a:t>Report</a:t>
              </a:r>
              <a:r>
                <a:rPr lang="en-US" sz="3000" b="1" i="0" u="none" strike="noStrike" cap="none" dirty="0">
                  <a:solidFill>
                    <a:schemeClr val="dk1"/>
                  </a:solidFill>
                  <a:latin typeface="Calibri"/>
                  <a:ea typeface="Calibri"/>
                  <a:cs typeface="Calibri"/>
                  <a:sym typeface="Calibri"/>
                </a:rPr>
                <a:t> semi-annually</a:t>
              </a:r>
            </a:p>
          </p:txBody>
        </p:sp>
      </p:grpSp>
      <p:sp>
        <p:nvSpPr>
          <p:cNvPr id="405" name="Shape 405"/>
          <p:cNvSpPr txBox="1">
            <a:spLocks noGrp="1"/>
          </p:cNvSpPr>
          <p:nvPr>
            <p:ph type="title"/>
          </p:nvPr>
        </p:nvSpPr>
        <p:spPr>
          <a:xfrm>
            <a:off x="414629" y="417081"/>
            <a:ext cx="54915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800" b="1" i="0" u="none" strike="noStrike" cap="none" dirty="0">
                <a:solidFill>
                  <a:srgbClr val="2955A0"/>
                </a:solidFill>
                <a:latin typeface="Calibri"/>
                <a:ea typeface="Calibri"/>
                <a:cs typeface="Calibri"/>
                <a:sym typeface="Calibri"/>
              </a:rPr>
              <a:t>State</a:t>
            </a:r>
            <a:r>
              <a:rPr lang="en-US" sz="4400" b="0" i="0" u="none" strike="noStrike" cap="none" dirty="0">
                <a:solidFill>
                  <a:schemeClr val="dk1"/>
                </a:solidFill>
                <a:latin typeface="Calibri"/>
                <a:ea typeface="Calibri"/>
                <a:cs typeface="Calibri"/>
                <a:sym typeface="Calibri"/>
              </a:rPr>
              <a:t> </a:t>
            </a:r>
            <a:r>
              <a:rPr lang="en-US" b="1" dirty="0"/>
              <a:t>R</a:t>
            </a:r>
            <a:r>
              <a:rPr lang="en-US" sz="4400" b="1" i="0" u="none" strike="noStrike" cap="none" dirty="0">
                <a:solidFill>
                  <a:schemeClr val="dk1"/>
                </a:solidFill>
                <a:latin typeface="Calibri"/>
                <a:ea typeface="Calibri"/>
                <a:cs typeface="Calibri"/>
                <a:sym typeface="Calibri"/>
              </a:rPr>
              <a:t>oles</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grpSp>
        <p:nvGrpSpPr>
          <p:cNvPr id="2" name="Group 1" descr="The federal role is led by NOAA, who administers the National Coastal Zone Management Program and supports state implementation of the CZMA. (NOAA is under the Department of Commerce.) NOAA’s roles include &#10; &#10;Providing program development technical and financial assistance.&#10;Approving programs and subsequent program changes.&#10;Providing program implementation funding.&#10;Supporting state-federal coordination efforts.&#10;NOAA provides general guidance to states as they implement Section 307 (federal consistency provisions).&#10;NOAA interprets the federal consistency regulations.&#10;NOAA mediates disputes between states and federal agencies on federal consistency matters.&#10;NOAA conducts training on federal consistency.&#10;Reviewing five-year, state-conducted assessments and enhancement strategies.&#10;Providing technical assistance including management, policy, and conflict resolution.&#10;Conducting a “continuing review” to ensure the state is implementing its program as approved, is addressing priority goals of the CZMA, and that CZMA funding is being used in a cost effective manner consistent with funding rules. &#10;Adopting all necessary guidance, rules, and regulations."/>
          <p:cNvGrpSpPr/>
          <p:nvPr/>
        </p:nvGrpSpPr>
        <p:grpSpPr>
          <a:xfrm>
            <a:off x="1155050" y="1228725"/>
            <a:ext cx="8420999" cy="3624858"/>
            <a:chOff x="1155050" y="1228725"/>
            <a:chExt cx="8420999" cy="3624858"/>
          </a:xfrm>
        </p:grpSpPr>
        <p:sp>
          <p:nvSpPr>
            <p:cNvPr id="417" name="Shape 417"/>
            <p:cNvSpPr txBox="1"/>
            <p:nvPr/>
          </p:nvSpPr>
          <p:spPr>
            <a:xfrm>
              <a:off x="1368900" y="2906899"/>
              <a:ext cx="8182800" cy="5294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8761D"/>
                </a:buClr>
                <a:buSzPct val="25000"/>
                <a:buFont typeface="Calibri"/>
                <a:buNone/>
              </a:pPr>
              <a:r>
                <a:rPr lang="en-US" sz="3000" b="1" i="0" u="none" strike="noStrike" cap="none">
                  <a:solidFill>
                    <a:srgbClr val="1F7006"/>
                  </a:solidFill>
                  <a:latin typeface="Calibri"/>
                  <a:ea typeface="Calibri"/>
                  <a:cs typeface="Calibri"/>
                  <a:sym typeface="Calibri"/>
                </a:rPr>
                <a:t>Reviews</a:t>
              </a:r>
              <a:r>
                <a:rPr lang="en-US" sz="3000" b="1" i="0" u="none" strike="noStrike" cap="none">
                  <a:solidFill>
                    <a:schemeClr val="dk1"/>
                  </a:solidFill>
                  <a:latin typeface="Calibri"/>
                  <a:ea typeface="Calibri"/>
                  <a:cs typeface="Calibri"/>
                  <a:sym typeface="Calibri"/>
                </a:rPr>
                <a:t> assessments and strategies</a:t>
              </a:r>
              <a:r>
                <a:rPr lang="en-US" sz="3000"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ct val="25000"/>
                <a:buFont typeface="Calibri"/>
                <a:buNone/>
              </a:pPr>
              <a:r>
                <a:rPr lang="en-US" sz="3000" b="0" i="0" u="none" strike="noStrike" cap="none">
                  <a:solidFill>
                    <a:srgbClr val="000000"/>
                  </a:solidFill>
                  <a:latin typeface="Calibri"/>
                  <a:ea typeface="Calibri"/>
                  <a:cs typeface="Calibri"/>
                  <a:sym typeface="Calibri"/>
                </a:rPr>
                <a:t>  </a:t>
              </a:r>
            </a:p>
          </p:txBody>
        </p:sp>
        <p:sp>
          <p:nvSpPr>
            <p:cNvPr id="418" name="Shape 418"/>
            <p:cNvSpPr txBox="1"/>
            <p:nvPr/>
          </p:nvSpPr>
          <p:spPr>
            <a:xfrm>
              <a:off x="1295158" y="1228725"/>
              <a:ext cx="7479899" cy="342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8761D"/>
                </a:buClr>
                <a:buSzPct val="25000"/>
                <a:buFont typeface="Calibri"/>
                <a:buNone/>
              </a:pPr>
              <a:r>
                <a:rPr lang="en-US" sz="3000" b="1" i="0" u="none" strike="noStrike" cap="none">
                  <a:solidFill>
                    <a:srgbClr val="1F7006"/>
                  </a:solidFill>
                  <a:latin typeface="Calibri"/>
                  <a:ea typeface="Calibri"/>
                  <a:cs typeface="Calibri"/>
                  <a:sym typeface="Calibri"/>
                </a:rPr>
                <a:t>Provides</a:t>
              </a:r>
              <a:r>
                <a:rPr lang="en-US" sz="3000" b="1" i="0" u="none" strike="noStrike" cap="none">
                  <a:solidFill>
                    <a:srgbClr val="38761D"/>
                  </a:solidFill>
                  <a:latin typeface="Calibri"/>
                  <a:ea typeface="Calibri"/>
                  <a:cs typeface="Calibri"/>
                  <a:sym typeface="Calibri"/>
                </a:rPr>
                <a:t> </a:t>
              </a:r>
              <a:r>
                <a:rPr lang="en-US" sz="3000" b="1" i="0" u="none" strike="noStrike" cap="none">
                  <a:solidFill>
                    <a:srgbClr val="000000"/>
                  </a:solidFill>
                  <a:latin typeface="Calibri"/>
                  <a:ea typeface="Calibri"/>
                  <a:cs typeface="Calibri"/>
                  <a:sym typeface="Calibri"/>
                </a:rPr>
                <a:t>program development assistance</a:t>
              </a:r>
            </a:p>
          </p:txBody>
        </p:sp>
        <p:sp>
          <p:nvSpPr>
            <p:cNvPr id="419" name="Shape 419"/>
            <p:cNvSpPr txBox="1"/>
            <p:nvPr/>
          </p:nvSpPr>
          <p:spPr>
            <a:xfrm>
              <a:off x="1155050" y="1612775"/>
              <a:ext cx="7011599" cy="44249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8761D"/>
                </a:buClr>
                <a:buSzPct val="25000"/>
                <a:buFont typeface="Calibri"/>
                <a:buNone/>
              </a:pPr>
              <a:r>
                <a:rPr lang="en-US" sz="3000" b="1" i="0" u="none" strike="noStrike" cap="none" dirty="0">
                  <a:solidFill>
                    <a:srgbClr val="1F7006"/>
                  </a:solidFill>
                  <a:latin typeface="Calibri"/>
                  <a:ea typeface="Calibri"/>
                  <a:cs typeface="Calibri"/>
                  <a:sym typeface="Calibri"/>
                </a:rPr>
                <a:t>Approves</a:t>
              </a:r>
              <a:r>
                <a:rPr lang="en-US" sz="3000" b="1" i="0" u="none" strike="noStrike" cap="none" dirty="0">
                  <a:solidFill>
                    <a:schemeClr val="dk1"/>
                  </a:solidFill>
                  <a:latin typeface="Calibri"/>
                  <a:ea typeface="Calibri"/>
                  <a:cs typeface="Calibri"/>
                  <a:sym typeface="Calibri"/>
                </a:rPr>
                <a:t> programs and program changes</a:t>
              </a:r>
            </a:p>
          </p:txBody>
        </p:sp>
        <p:sp>
          <p:nvSpPr>
            <p:cNvPr id="420" name="Shape 420"/>
            <p:cNvSpPr txBox="1"/>
            <p:nvPr/>
          </p:nvSpPr>
          <p:spPr>
            <a:xfrm>
              <a:off x="1204211" y="2097300"/>
              <a:ext cx="8040000" cy="44249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8761D"/>
                </a:buClr>
                <a:buSzPct val="25000"/>
                <a:buFont typeface="Calibri"/>
                <a:buNone/>
              </a:pPr>
              <a:r>
                <a:rPr lang="en-US" sz="3000" b="1" i="0" u="none" strike="noStrike" cap="none">
                  <a:solidFill>
                    <a:srgbClr val="1F7006"/>
                  </a:solidFill>
                  <a:latin typeface="Calibri"/>
                  <a:ea typeface="Calibri"/>
                  <a:cs typeface="Calibri"/>
                  <a:sym typeface="Calibri"/>
                </a:rPr>
                <a:t> Provides</a:t>
              </a:r>
              <a:r>
                <a:rPr lang="en-US" sz="3000" b="1" i="0" u="none" strike="noStrike" cap="none">
                  <a:solidFill>
                    <a:srgbClr val="38761D"/>
                  </a:solidFill>
                  <a:latin typeface="Calibri"/>
                  <a:ea typeface="Calibri"/>
                  <a:cs typeface="Calibri"/>
                  <a:sym typeface="Calibri"/>
                </a:rPr>
                <a:t> </a:t>
              </a:r>
              <a:r>
                <a:rPr lang="en-US" sz="3000" b="1" i="0" u="none" strike="noStrike" cap="none">
                  <a:solidFill>
                    <a:schemeClr val="dk1"/>
                  </a:solidFill>
                  <a:latin typeface="Calibri"/>
                  <a:ea typeface="Calibri"/>
                  <a:cs typeface="Calibri"/>
                  <a:sym typeface="Calibri"/>
                </a:rPr>
                <a:t>program implementation</a:t>
              </a:r>
              <a:r>
                <a:rPr lang="en-US" sz="3000" b="1" i="0" u="none" strike="noStrike" cap="none">
                  <a:solidFill>
                    <a:srgbClr val="38761D"/>
                  </a:solidFill>
                  <a:latin typeface="Calibri"/>
                  <a:ea typeface="Calibri"/>
                  <a:cs typeface="Calibri"/>
                  <a:sym typeface="Calibri"/>
                </a:rPr>
                <a:t> </a:t>
              </a:r>
              <a:r>
                <a:rPr lang="en-US" sz="3000" b="1" i="0" u="none" strike="noStrike" cap="none">
                  <a:solidFill>
                    <a:schemeClr val="dk1"/>
                  </a:solidFill>
                  <a:latin typeface="Calibri"/>
                  <a:ea typeface="Calibri"/>
                  <a:cs typeface="Calibri"/>
                  <a:sym typeface="Calibri"/>
                </a:rPr>
                <a:t>funding</a:t>
              </a:r>
            </a:p>
          </p:txBody>
        </p:sp>
        <p:sp>
          <p:nvSpPr>
            <p:cNvPr id="421" name="Shape 421"/>
            <p:cNvSpPr txBox="1"/>
            <p:nvPr/>
          </p:nvSpPr>
          <p:spPr>
            <a:xfrm>
              <a:off x="1253370" y="2532675"/>
              <a:ext cx="6243598" cy="44249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8761D"/>
                </a:buClr>
                <a:buSzPct val="25000"/>
                <a:buFont typeface="Calibri"/>
                <a:buNone/>
              </a:pPr>
              <a:r>
                <a:rPr lang="en-US" sz="3000" b="1" i="0" u="none" strike="noStrike" cap="none">
                  <a:solidFill>
                    <a:srgbClr val="1F7006"/>
                  </a:solidFill>
                  <a:latin typeface="Calibri"/>
                  <a:ea typeface="Calibri"/>
                  <a:cs typeface="Calibri"/>
                  <a:sym typeface="Calibri"/>
                </a:rPr>
                <a:t>Supports</a:t>
              </a:r>
              <a:r>
                <a:rPr lang="en-US" sz="3000" b="1" i="0" u="none" strike="noStrike" cap="none">
                  <a:solidFill>
                    <a:srgbClr val="38761D"/>
                  </a:solidFill>
                  <a:latin typeface="Calibri"/>
                  <a:ea typeface="Calibri"/>
                  <a:cs typeface="Calibri"/>
                  <a:sym typeface="Calibri"/>
                </a:rPr>
                <a:t> </a:t>
              </a:r>
              <a:r>
                <a:rPr lang="en-US" sz="3000" b="1" i="0" u="none" strike="noStrike" cap="none">
                  <a:solidFill>
                    <a:srgbClr val="000000"/>
                  </a:solidFill>
                  <a:latin typeface="Calibri"/>
                  <a:ea typeface="Calibri"/>
                  <a:cs typeface="Calibri"/>
                  <a:sym typeface="Calibri"/>
                </a:rPr>
                <a:t>state - federal coordination </a:t>
              </a:r>
            </a:p>
          </p:txBody>
        </p:sp>
        <p:sp>
          <p:nvSpPr>
            <p:cNvPr id="422" name="Shape 422"/>
            <p:cNvSpPr txBox="1"/>
            <p:nvPr/>
          </p:nvSpPr>
          <p:spPr>
            <a:xfrm>
              <a:off x="1309900" y="3389950"/>
              <a:ext cx="7934399" cy="5294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8761D"/>
                </a:buClr>
                <a:buSzPct val="25000"/>
                <a:buFont typeface="Calibri"/>
                <a:buNone/>
              </a:pPr>
              <a:r>
                <a:rPr lang="en-US" sz="3000" b="1" i="0" u="none" strike="noStrike" cap="none">
                  <a:solidFill>
                    <a:srgbClr val="1F7006"/>
                  </a:solidFill>
                  <a:latin typeface="Calibri"/>
                  <a:ea typeface="Calibri"/>
                  <a:cs typeface="Calibri"/>
                  <a:sym typeface="Calibri"/>
                </a:rPr>
                <a:t>Provides</a:t>
              </a:r>
              <a:r>
                <a:rPr lang="en-US" sz="3000" b="1" i="0" u="none" strike="noStrike" cap="none">
                  <a:solidFill>
                    <a:srgbClr val="38761D"/>
                  </a:solidFill>
                  <a:latin typeface="Calibri"/>
                  <a:ea typeface="Calibri"/>
                  <a:cs typeface="Calibri"/>
                  <a:sym typeface="Calibri"/>
                </a:rPr>
                <a:t> </a:t>
              </a:r>
              <a:r>
                <a:rPr lang="en-US" sz="3000" b="1" i="0" u="none" strike="noStrike" cap="none">
                  <a:solidFill>
                    <a:srgbClr val="000000"/>
                  </a:solidFill>
                  <a:latin typeface="Calibri"/>
                  <a:ea typeface="Calibri"/>
                  <a:cs typeface="Calibri"/>
                  <a:sym typeface="Calibri"/>
                </a:rPr>
                <a:t>technical and governance assistance</a:t>
              </a:r>
              <a:r>
                <a:rPr lang="en-US" sz="3000" b="0" i="0" u="none" strike="noStrike" cap="none">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ct val="25000"/>
                <a:buFont typeface="Calibri"/>
                <a:buNone/>
              </a:pPr>
              <a:r>
                <a:rPr lang="en-US" sz="3000" b="0" i="0" u="none" strike="noStrike" cap="none">
                  <a:solidFill>
                    <a:srgbClr val="000000"/>
                  </a:solidFill>
                  <a:latin typeface="Calibri"/>
                  <a:ea typeface="Calibri"/>
                  <a:cs typeface="Calibri"/>
                  <a:sym typeface="Calibri"/>
                </a:rPr>
                <a:t>  </a:t>
              </a:r>
            </a:p>
          </p:txBody>
        </p:sp>
        <p:sp>
          <p:nvSpPr>
            <p:cNvPr id="423" name="Shape 423"/>
            <p:cNvSpPr txBox="1"/>
            <p:nvPr/>
          </p:nvSpPr>
          <p:spPr>
            <a:xfrm>
              <a:off x="1383649" y="3838580"/>
              <a:ext cx="6165300" cy="529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8761D"/>
                </a:buClr>
                <a:buSzPct val="25000"/>
                <a:buFont typeface="Calibri"/>
                <a:buNone/>
              </a:pPr>
              <a:r>
                <a:rPr lang="en-US" sz="3000" b="1" i="0" u="none" strike="noStrike" cap="none">
                  <a:solidFill>
                    <a:srgbClr val="1F7006"/>
                  </a:solidFill>
                  <a:latin typeface="Calibri"/>
                  <a:ea typeface="Calibri"/>
                  <a:cs typeface="Calibri"/>
                  <a:sym typeface="Calibri"/>
                </a:rPr>
                <a:t>Reviews</a:t>
              </a:r>
              <a:r>
                <a:rPr lang="en-US" sz="3000" b="1" i="0" u="none" strike="noStrike" cap="none">
                  <a:solidFill>
                    <a:srgbClr val="38761D"/>
                  </a:solidFill>
                  <a:latin typeface="Calibri"/>
                  <a:ea typeface="Calibri"/>
                  <a:cs typeface="Calibri"/>
                  <a:sym typeface="Calibri"/>
                </a:rPr>
                <a:t> </a:t>
              </a:r>
              <a:r>
                <a:rPr lang="en-US" sz="3000" b="1" i="0" u="none" strike="noStrike" cap="none">
                  <a:solidFill>
                    <a:srgbClr val="000000"/>
                  </a:solidFill>
                  <a:latin typeface="Calibri"/>
                  <a:ea typeface="Calibri"/>
                  <a:cs typeface="Calibri"/>
                  <a:sym typeface="Calibri"/>
                </a:rPr>
                <a:t>program implementation</a:t>
              </a:r>
            </a:p>
          </p:txBody>
        </p:sp>
        <p:sp>
          <p:nvSpPr>
            <p:cNvPr id="424" name="Shape 424"/>
            <p:cNvSpPr txBox="1"/>
            <p:nvPr/>
          </p:nvSpPr>
          <p:spPr>
            <a:xfrm>
              <a:off x="1536049" y="4324085"/>
              <a:ext cx="8040000" cy="5294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38761D"/>
                </a:buClr>
                <a:buSzPct val="25000"/>
                <a:buFont typeface="Calibri"/>
                <a:buNone/>
              </a:pPr>
              <a:r>
                <a:rPr lang="en-US" sz="3000" b="1" i="0" u="none" strike="noStrike" cap="none">
                  <a:solidFill>
                    <a:srgbClr val="1F7006"/>
                  </a:solidFill>
                  <a:latin typeface="Calibri"/>
                  <a:ea typeface="Calibri"/>
                  <a:cs typeface="Calibri"/>
                  <a:sym typeface="Calibri"/>
                </a:rPr>
                <a:t>Adopts</a:t>
              </a:r>
              <a:r>
                <a:rPr lang="en-US" sz="3000" b="1" i="0" u="none" strike="noStrike" cap="none">
                  <a:solidFill>
                    <a:srgbClr val="38761D"/>
                  </a:solidFill>
                  <a:latin typeface="Calibri"/>
                  <a:ea typeface="Calibri"/>
                  <a:cs typeface="Calibri"/>
                  <a:sym typeface="Calibri"/>
                </a:rPr>
                <a:t> </a:t>
              </a:r>
              <a:r>
                <a:rPr lang="en-US" sz="3000" b="1" i="0" u="none" strike="noStrike" cap="none">
                  <a:solidFill>
                    <a:srgbClr val="000000"/>
                  </a:solidFill>
                  <a:latin typeface="Calibri"/>
                  <a:ea typeface="Calibri"/>
                  <a:cs typeface="Calibri"/>
                  <a:sym typeface="Calibri"/>
                </a:rPr>
                <a:t>guidance, rules, and regulations</a:t>
              </a:r>
            </a:p>
          </p:txBody>
        </p:sp>
      </p:grpSp>
      <p:sp>
        <p:nvSpPr>
          <p:cNvPr id="416" name="Shape 416"/>
          <p:cNvSpPr txBox="1">
            <a:spLocks noGrp="1"/>
          </p:cNvSpPr>
          <p:nvPr>
            <p:ph type="title"/>
          </p:nvPr>
        </p:nvSpPr>
        <p:spPr>
          <a:xfrm>
            <a:off x="111876" y="164350"/>
            <a:ext cx="6552299"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800" b="1" i="0" u="none" strike="noStrike" cap="none" dirty="0">
                <a:solidFill>
                  <a:srgbClr val="2955A0"/>
                </a:solidFill>
                <a:latin typeface="Calibri"/>
                <a:ea typeface="Calibri"/>
                <a:cs typeface="Calibri"/>
                <a:sym typeface="Calibri"/>
              </a:rPr>
              <a:t>Federal</a:t>
            </a:r>
            <a:r>
              <a:rPr lang="en-US" sz="4400" b="0" i="0" u="none" strike="noStrike" cap="none" dirty="0">
                <a:solidFill>
                  <a:schemeClr val="dk1"/>
                </a:solidFill>
                <a:latin typeface="Calibri"/>
                <a:ea typeface="Calibri"/>
                <a:cs typeface="Calibri"/>
                <a:sym typeface="Calibri"/>
              </a:rPr>
              <a:t> </a:t>
            </a:r>
            <a:r>
              <a:rPr lang="en-US" b="1" dirty="0"/>
              <a:t>R</a:t>
            </a:r>
            <a:r>
              <a:rPr lang="en-US" sz="4400" b="1" i="0" u="none" strike="noStrike" cap="none" dirty="0">
                <a:solidFill>
                  <a:schemeClr val="dk1"/>
                </a:solidFill>
                <a:latin typeface="Calibri"/>
                <a:ea typeface="Calibri"/>
                <a:cs typeface="Calibri"/>
                <a:sym typeface="Calibri"/>
              </a:rPr>
              <a:t>oles - NOAA</a:t>
            </a: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Shape 429" descr="NOAA’s Office for Coastal Management administers the National Coastal Zone Management Program. &#10; &#10;In addition to all of the roles outlined on the previous slide, this NOAA office also provides significant coastal management support including data, tools, and training through the Digital Coast website and staff located around the country. &#10; &#10;As a member of a coastal management program, you can reach out to NOAA staff for assistance. " title="Map showing the location of NOAA Office for Coastal Management staf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3143" y="966650"/>
            <a:ext cx="8125097" cy="4767944"/>
          </a:xfrm>
          <a:prstGeom prst="rect">
            <a:avLst/>
          </a:prstGeom>
          <a:noFill/>
          <a:ln>
            <a:noFill/>
          </a:ln>
        </p:spPr>
      </p:pic>
      <p:sp>
        <p:nvSpPr>
          <p:cNvPr id="430" name="Shape 430"/>
          <p:cNvSpPr txBox="1">
            <a:spLocks noGrp="1"/>
          </p:cNvSpPr>
          <p:nvPr>
            <p:ph type="title"/>
          </p:nvPr>
        </p:nvSpPr>
        <p:spPr>
          <a:xfrm>
            <a:off x="457200" y="130943"/>
            <a:ext cx="82296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600" b="0" i="0" u="none" strike="noStrike" cap="none" dirty="0">
                <a:solidFill>
                  <a:schemeClr val="dk1"/>
                </a:solidFill>
                <a:latin typeface="Calibri"/>
                <a:ea typeface="Calibri"/>
                <a:cs typeface="Calibri"/>
                <a:sym typeface="Calibri"/>
              </a:rPr>
              <a:t>NOAA Office for Coastal Management</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8" name="Group 7" descr="State CZM programs are directly related to and supported by this national legislation and the federal-state partnership it creates. &#10;" title="Graphic flowchart"/>
          <p:cNvGrpSpPr/>
          <p:nvPr/>
        </p:nvGrpSpPr>
        <p:grpSpPr>
          <a:xfrm>
            <a:off x="407022" y="-76200"/>
            <a:ext cx="8736973" cy="6259448"/>
            <a:chOff x="407022" y="-76200"/>
            <a:chExt cx="8736973" cy="6259448"/>
          </a:xfrm>
        </p:grpSpPr>
        <p:pic>
          <p:nvPicPr>
            <p:cNvPr id="105" name="Shape 105"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04006" y="227086"/>
              <a:ext cx="1492849" cy="2239854"/>
            </a:xfrm>
            <a:prstGeom prst="rect">
              <a:avLst/>
            </a:prstGeom>
            <a:noFill/>
            <a:ln>
              <a:noFill/>
            </a:ln>
          </p:spPr>
        </p:pic>
        <p:sp>
          <p:nvSpPr>
            <p:cNvPr id="106" name="Shape 106" title="Connections graphic"/>
            <p:cNvSpPr/>
            <p:nvPr/>
          </p:nvSpPr>
          <p:spPr>
            <a:xfrm>
              <a:off x="7729775" y="-76200"/>
              <a:ext cx="1414198" cy="6189599"/>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7" name="Shape 107" descr="Connections"/>
            <p:cNvSpPr txBox="1"/>
            <p:nvPr/>
          </p:nvSpPr>
          <p:spPr>
            <a:xfrm rot="16200000">
              <a:off x="6354274" y="2769163"/>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i="0" u="none" strike="noStrike" cap="none" dirty="0">
                  <a:solidFill>
                    <a:srgbClr val="999999"/>
                  </a:solidFill>
                  <a:latin typeface="Open Sans"/>
                  <a:ea typeface="Open Sans"/>
                  <a:cs typeface="Open Sans"/>
                  <a:sym typeface="Open Sans"/>
                </a:rPr>
                <a:t>Connections</a:t>
              </a:r>
            </a:p>
          </p:txBody>
        </p:sp>
        <p:pic>
          <p:nvPicPr>
            <p:cNvPr id="108" name="Shape 108" title="Decorative element"/>
            <p:cNvPicPr preferRelativeResize="0"/>
            <p:nvPr/>
          </p:nvPicPr>
          <p:blipFill rotWithShape="1">
            <a:blip r:embed="rId5" cstate="email">
              <a:alphaModFix amt="45000"/>
              <a:extLst>
                <a:ext uri="{28A0092B-C50C-407E-A947-70E740481C1C}">
                  <a14:useLocalDpi xmlns:a14="http://schemas.microsoft.com/office/drawing/2010/main"/>
                </a:ext>
              </a:extLst>
            </a:blip>
            <a:srcRect/>
            <a:stretch/>
          </p:blipFill>
          <p:spPr>
            <a:xfrm>
              <a:off x="7729799" y="5445042"/>
              <a:ext cx="1414196" cy="668356"/>
            </a:xfrm>
            <a:prstGeom prst="rect">
              <a:avLst/>
            </a:prstGeom>
            <a:noFill/>
            <a:ln>
              <a:noFill/>
            </a:ln>
          </p:spPr>
        </p:pic>
        <p:pic>
          <p:nvPicPr>
            <p:cNvPr id="109" name="Shape 109" descr="CZMA"/>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07022" y="3887300"/>
              <a:ext cx="5882080" cy="2295948"/>
            </a:xfrm>
            <a:prstGeom prst="rect">
              <a:avLst/>
            </a:prstGeom>
            <a:noFill/>
            <a:ln>
              <a:noFill/>
            </a:ln>
          </p:spPr>
        </p:pic>
        <p:sp>
          <p:nvSpPr>
            <p:cNvPr id="110" name="Shape 110" title="Decorative element"/>
            <p:cNvSpPr/>
            <p:nvPr/>
          </p:nvSpPr>
          <p:spPr>
            <a:xfrm rot="1823314">
              <a:off x="3886230" y="3188159"/>
              <a:ext cx="1517015" cy="1309968"/>
            </a:xfrm>
            <a:prstGeom prst="hexagon">
              <a:avLst>
                <a:gd name="adj" fmla="val 28955"/>
                <a:gd name="vf" fmla="val 115470"/>
              </a:avLst>
            </a:prstGeom>
            <a:solidFill>
              <a:srgbClr val="1155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1" name="Shape 111" title="Decorative element"/>
            <p:cNvSpPr/>
            <p:nvPr/>
          </p:nvSpPr>
          <p:spPr>
            <a:xfrm rot="1823314">
              <a:off x="1130818" y="3187873"/>
              <a:ext cx="1517015" cy="1309968"/>
            </a:xfrm>
            <a:prstGeom prst="hexagon">
              <a:avLst>
                <a:gd name="adj" fmla="val 28955"/>
                <a:gd name="vf" fmla="val 115470"/>
              </a:avLst>
            </a:prstGeom>
            <a:solidFill>
              <a:srgbClr val="2955A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91CD"/>
                </a:solidFill>
                <a:latin typeface="Arial"/>
                <a:ea typeface="Arial"/>
                <a:cs typeface="Arial"/>
                <a:sym typeface="Arial"/>
              </a:endParaRPr>
            </a:p>
          </p:txBody>
        </p:sp>
        <p:sp>
          <p:nvSpPr>
            <p:cNvPr id="112" name="Shape 112" title="Decorative element"/>
            <p:cNvSpPr/>
            <p:nvPr/>
          </p:nvSpPr>
          <p:spPr>
            <a:xfrm rot="1823314">
              <a:off x="4554583" y="2011749"/>
              <a:ext cx="1517015" cy="1309968"/>
            </a:xfrm>
            <a:prstGeom prst="hexagon">
              <a:avLst>
                <a:gd name="adj" fmla="val 28955"/>
                <a:gd name="vf" fmla="val 115470"/>
              </a:avLst>
            </a:prstGeom>
            <a:solidFill>
              <a:srgbClr val="1155C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3" name="Shape 113" descr="Federal&#10;" title="Text box"/>
            <p:cNvSpPr txBox="1"/>
            <p:nvPr/>
          </p:nvSpPr>
          <p:spPr>
            <a:xfrm>
              <a:off x="1477833" y="3633617"/>
              <a:ext cx="975299" cy="418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dirty="0">
                  <a:solidFill>
                    <a:srgbClr val="FFFFFF"/>
                  </a:solidFill>
                  <a:latin typeface="Calibri"/>
                  <a:ea typeface="Calibri"/>
                  <a:cs typeface="Calibri"/>
                  <a:sym typeface="Calibri"/>
                </a:rPr>
                <a:t>Federal</a:t>
              </a:r>
            </a:p>
          </p:txBody>
        </p:sp>
        <p:sp>
          <p:nvSpPr>
            <p:cNvPr id="114" name="Shape 114" descr="Coastal&#10;States&#10;and Territories&#10;" title="Text box"/>
            <p:cNvSpPr txBox="1"/>
            <p:nvPr/>
          </p:nvSpPr>
          <p:spPr>
            <a:xfrm>
              <a:off x="3807853" y="3134635"/>
              <a:ext cx="1650000" cy="14153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Font typeface="Arial"/>
                <a:buNone/>
              </a:pPr>
              <a:endParaRPr sz="1600" b="1"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ct val="25000"/>
                <a:buFont typeface="Arial"/>
                <a:buNone/>
              </a:pPr>
              <a:r>
                <a:rPr lang="en-US" sz="1400" b="1" i="0" u="none" strike="noStrike" cap="none" dirty="0">
                  <a:solidFill>
                    <a:srgbClr val="FFFFFF"/>
                  </a:solidFill>
                  <a:latin typeface="Calibri"/>
                  <a:ea typeface="Calibri"/>
                  <a:cs typeface="Calibri"/>
                  <a:sym typeface="Calibri"/>
                </a:rPr>
                <a:t>Coastal</a:t>
              </a:r>
            </a:p>
            <a:p>
              <a:pPr marL="0" marR="0" lvl="0" indent="0" algn="ctr" rtl="0">
                <a:lnSpc>
                  <a:spcPct val="100000"/>
                </a:lnSpc>
                <a:spcBef>
                  <a:spcPts val="0"/>
                </a:spcBef>
                <a:spcAft>
                  <a:spcPts val="0"/>
                </a:spcAft>
                <a:buClr>
                  <a:schemeClr val="dk1"/>
                </a:buClr>
                <a:buSzPct val="25000"/>
                <a:buFont typeface="Arial"/>
                <a:buNone/>
              </a:pPr>
              <a:r>
                <a:rPr lang="en-US" sz="1400" b="1" i="0" u="none" strike="noStrike" cap="none" dirty="0">
                  <a:solidFill>
                    <a:schemeClr val="lt1"/>
                  </a:solidFill>
                  <a:latin typeface="Calibri"/>
                  <a:ea typeface="Calibri"/>
                  <a:cs typeface="Calibri"/>
                  <a:sym typeface="Calibri"/>
                </a:rPr>
                <a:t>States</a:t>
              </a:r>
            </a:p>
            <a:p>
              <a:pPr marL="0" marR="0" lvl="0" indent="0" algn="ctr" rtl="0">
                <a:lnSpc>
                  <a:spcPct val="100000"/>
                </a:lnSpc>
                <a:spcBef>
                  <a:spcPts val="0"/>
                </a:spcBef>
                <a:spcAft>
                  <a:spcPts val="0"/>
                </a:spcAft>
                <a:buClr>
                  <a:schemeClr val="dk1"/>
                </a:buClr>
                <a:buFont typeface="Arial"/>
                <a:buNone/>
              </a:pPr>
              <a:r>
                <a:rPr lang="en-US" b="1" dirty="0">
                  <a:solidFill>
                    <a:schemeClr val="lt1"/>
                  </a:solidFill>
                  <a:latin typeface="Calibri"/>
                  <a:ea typeface="Calibri"/>
                  <a:cs typeface="Calibri"/>
                  <a:sym typeface="Calibri"/>
                </a:rPr>
                <a:t>and </a:t>
              </a:r>
              <a:r>
                <a:rPr lang="en-US" sz="1400" b="1" i="0" u="none" strike="noStrike" cap="none" dirty="0">
                  <a:solidFill>
                    <a:schemeClr val="lt1"/>
                  </a:solidFill>
                  <a:latin typeface="Calibri"/>
                  <a:ea typeface="Calibri"/>
                  <a:cs typeface="Calibri"/>
                  <a:sym typeface="Calibri"/>
                </a:rPr>
                <a:t>Territories</a:t>
              </a:r>
            </a:p>
          </p:txBody>
        </p:sp>
        <p:sp>
          <p:nvSpPr>
            <p:cNvPr id="115" name="Shape 115" descr="Coastal Management&#10;Programs&#10;" title="Text box"/>
            <p:cNvSpPr txBox="1"/>
            <p:nvPr/>
          </p:nvSpPr>
          <p:spPr>
            <a:xfrm>
              <a:off x="4603616" y="1992241"/>
              <a:ext cx="1418998"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Font typeface="Arial"/>
                <a:buNone/>
              </a:pPr>
              <a:endParaRPr sz="1600" b="1" i="0" u="none" strike="noStrike" cap="none"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dirty="0">
                  <a:solidFill>
                    <a:srgbClr val="FFFFFF"/>
                  </a:solidFill>
                  <a:latin typeface="Calibri"/>
                  <a:ea typeface="Calibri"/>
                  <a:cs typeface="Calibri"/>
                  <a:sym typeface="Calibri"/>
                </a:rPr>
                <a:t>Coastal Management</a:t>
              </a:r>
            </a:p>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dirty="0">
                  <a:solidFill>
                    <a:srgbClr val="FFFFFF"/>
                  </a:solidFill>
                  <a:latin typeface="Calibri"/>
                  <a:ea typeface="Calibri"/>
                  <a:cs typeface="Calibri"/>
                  <a:sym typeface="Calibri"/>
                </a:rPr>
                <a:t>Programs</a:t>
              </a:r>
            </a:p>
          </p:txBody>
        </p:sp>
        <p:sp>
          <p:nvSpPr>
            <p:cNvPr id="116" name="Shape 116"/>
            <p:cNvSpPr txBox="1"/>
            <p:nvPr/>
          </p:nvSpPr>
          <p:spPr>
            <a:xfrm>
              <a:off x="3434723" y="2156033"/>
              <a:ext cx="975300" cy="4182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Font typeface="Arial"/>
                <a:buNone/>
              </a:pPr>
              <a:endParaRPr sz="16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NERRS</a:t>
              </a:r>
            </a:p>
          </p:txBody>
        </p:sp>
        <p:sp>
          <p:nvSpPr>
            <p:cNvPr id="117" name="Shape 117" descr="You are here&#10;" title="Text box"/>
            <p:cNvSpPr txBox="1"/>
            <p:nvPr/>
          </p:nvSpPr>
          <p:spPr>
            <a:xfrm>
              <a:off x="5983557" y="2466064"/>
              <a:ext cx="1650000" cy="517800"/>
            </a:xfrm>
            <a:prstGeom prst="rect">
              <a:avLst/>
            </a:prstGeom>
            <a:solidFill>
              <a:srgbClr val="1155CC"/>
            </a:solidFill>
            <a:ln w="19050" cap="flat" cmpd="sng">
              <a:solidFill>
                <a:srgbClr val="FFFFFF"/>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dirty="0">
                  <a:solidFill>
                    <a:srgbClr val="FFFFFF"/>
                  </a:solidFill>
                  <a:latin typeface="Calibri"/>
                  <a:ea typeface="Calibri"/>
                  <a:cs typeface="Calibri"/>
                  <a:sym typeface="Calibri"/>
                </a:rPr>
                <a:t>You are here</a:t>
              </a:r>
            </a:p>
          </p:txBody>
        </p:sp>
        <p:sp>
          <p:nvSpPr>
            <p:cNvPr id="118" name="Shape 118" title="Decorative element"/>
            <p:cNvSpPr/>
            <p:nvPr/>
          </p:nvSpPr>
          <p:spPr>
            <a:xfrm>
              <a:off x="2409017" y="3583555"/>
              <a:ext cx="1738200" cy="614399"/>
            </a:xfrm>
            <a:prstGeom prst="leftRightArrow">
              <a:avLst>
                <a:gd name="adj1" fmla="val 50000"/>
                <a:gd name="adj2" fmla="val 53874"/>
              </a:avLst>
            </a:prstGeom>
            <a:noFill/>
            <a:ln w="28575"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9" name="Shape 119" title="Decorative element"/>
            <p:cNvSpPr/>
            <p:nvPr/>
          </p:nvSpPr>
          <p:spPr>
            <a:xfrm>
              <a:off x="2448518" y="3599996"/>
              <a:ext cx="1650000" cy="583199"/>
            </a:xfrm>
            <a:prstGeom prst="leftRightArrow">
              <a:avLst>
                <a:gd name="adj1" fmla="val 50000"/>
                <a:gd name="adj2" fmla="val 50000"/>
              </a:avLst>
            </a:prstGeom>
            <a:solidFill>
              <a:srgbClr val="CFE2F3"/>
            </a:solidFill>
            <a:ln w="2857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0" name="Shape 120" descr="Partnership&#10;" title="Text box"/>
            <p:cNvSpPr txBox="1"/>
            <p:nvPr/>
          </p:nvSpPr>
          <p:spPr>
            <a:xfrm>
              <a:off x="2622516" y="3633617"/>
              <a:ext cx="1649998" cy="418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600" b="1" i="0" u="none" strike="noStrike" cap="none" dirty="0">
                  <a:solidFill>
                    <a:srgbClr val="000000"/>
                  </a:solidFill>
                  <a:latin typeface="Calibri"/>
                  <a:ea typeface="Calibri"/>
                  <a:cs typeface="Calibri"/>
                  <a:sym typeface="Calibri"/>
                </a:rPr>
                <a:t>Partnership</a:t>
              </a:r>
            </a:p>
          </p:txBody>
        </p:sp>
        <p:sp>
          <p:nvSpPr>
            <p:cNvPr id="121" name="Shape 121" title="Decorative element"/>
            <p:cNvSpPr/>
            <p:nvPr/>
          </p:nvSpPr>
          <p:spPr>
            <a:xfrm rot="1823314">
              <a:off x="3874524" y="853859"/>
              <a:ext cx="1517015" cy="1309968"/>
            </a:xfrm>
            <a:prstGeom prst="hexagon">
              <a:avLst>
                <a:gd name="adj" fmla="val 28955"/>
                <a:gd name="vf" fmla="val 115470"/>
              </a:avLst>
            </a:prstGeom>
            <a:solidFill>
              <a:srgbClr val="1C458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2" name="Shape 122" descr="Coastal Zone&#10;" title="Text box"/>
            <p:cNvSpPr txBox="1"/>
            <p:nvPr/>
          </p:nvSpPr>
          <p:spPr>
            <a:xfrm>
              <a:off x="4091837" y="1128219"/>
              <a:ext cx="1086598" cy="4182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dirty="0">
                  <a:solidFill>
                    <a:srgbClr val="FFFFFF"/>
                  </a:solidFill>
                  <a:latin typeface="Calibri"/>
                  <a:ea typeface="Calibri"/>
                  <a:cs typeface="Calibri"/>
                  <a:sym typeface="Calibri"/>
                </a:rPr>
                <a:t>Coastal Zone</a:t>
              </a:r>
            </a:p>
          </p:txBody>
        </p:sp>
      </p:grpSp>
      <p:sp>
        <p:nvSpPr>
          <p:cNvPr id="6" name="Title 5" descr="How your work relates to the CZMA "/>
          <p:cNvSpPr>
            <a:spLocks noGrp="1"/>
          </p:cNvSpPr>
          <p:nvPr>
            <p:ph type="ctrTitle"/>
          </p:nvPr>
        </p:nvSpPr>
        <p:spPr>
          <a:xfrm>
            <a:off x="340522" y="635973"/>
            <a:ext cx="3101078" cy="1470000"/>
          </a:xfrm>
        </p:spPr>
        <p:txBody>
          <a:bodyPr/>
          <a:lstStyle/>
          <a:p>
            <a:pPr algn="l"/>
            <a:r>
              <a:rPr lang="en-US" sz="2400" b="1" dirty="0">
                <a:solidFill>
                  <a:srgbClr val="000000"/>
                </a:solidFill>
                <a:latin typeface="+mj-lt"/>
              </a:rPr>
              <a:t>How your work </a:t>
            </a:r>
            <a:r>
              <a:rPr lang="en-US" sz="2400" b="1" dirty="0" smtClean="0">
                <a:solidFill>
                  <a:srgbClr val="000000"/>
                </a:solidFill>
                <a:latin typeface="+mj-lt"/>
              </a:rPr>
              <a:t/>
            </a:r>
            <a:br>
              <a:rPr lang="en-US" sz="2400" b="1" dirty="0" smtClean="0">
                <a:solidFill>
                  <a:srgbClr val="000000"/>
                </a:solidFill>
                <a:latin typeface="+mj-lt"/>
              </a:rPr>
            </a:br>
            <a:r>
              <a:rPr lang="en-US" sz="2400" b="1" dirty="0" smtClean="0">
                <a:solidFill>
                  <a:srgbClr val="000000"/>
                </a:solidFill>
                <a:latin typeface="+mj-lt"/>
              </a:rPr>
              <a:t>relates </a:t>
            </a:r>
            <a:r>
              <a:rPr lang="en-US" sz="2400" b="1" dirty="0">
                <a:solidFill>
                  <a:srgbClr val="000000"/>
                </a:solidFill>
                <a:latin typeface="+mj-lt"/>
              </a:rPr>
              <a:t>to the </a:t>
            </a:r>
            <a:r>
              <a:rPr lang="en-US" sz="2400" b="1" dirty="0">
                <a:solidFill>
                  <a:srgbClr val="0B5394"/>
                </a:solidFill>
                <a:latin typeface="+mj-lt"/>
              </a:rPr>
              <a:t>CZMA</a:t>
            </a:r>
            <a:r>
              <a:rPr lang="en-US" sz="2400" b="1" dirty="0">
                <a:solidFill>
                  <a:srgbClr val="000000"/>
                </a:solidFill>
                <a:latin typeface="+mj-lt"/>
                <a:ea typeface="Arial"/>
                <a:cs typeface="Arial"/>
                <a:sym typeface="Arial"/>
              </a:rPr>
              <a:t> </a:t>
            </a:r>
            <a:br>
              <a:rPr lang="en-US" sz="2400" b="1" dirty="0">
                <a:solidFill>
                  <a:srgbClr val="000000"/>
                </a:solidFill>
                <a:latin typeface="+mj-lt"/>
                <a:ea typeface="Arial"/>
                <a:cs typeface="Arial"/>
                <a:sym typeface="Arial"/>
              </a:rPr>
            </a:br>
            <a:endParaRPr lang="en-US" sz="2400" dirty="0">
              <a:latin typeface="+mj-lt"/>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pSp>
        <p:nvGrpSpPr>
          <p:cNvPr id="3" name="Group 2" descr="The work you do contributes to the national goals of the CZMA and is supported by the federal-state partnership created by the this legislation.&#10; &#10;Let’s review some key points all coastal management staff should know about the CZMA." title="Graphic flowchart"/>
          <p:cNvGrpSpPr/>
          <p:nvPr/>
        </p:nvGrpSpPr>
        <p:grpSpPr>
          <a:xfrm>
            <a:off x="1042624" y="-76200"/>
            <a:ext cx="8101371" cy="6259441"/>
            <a:chOff x="1042624" y="-76200"/>
            <a:chExt cx="8101371" cy="6259441"/>
          </a:xfrm>
        </p:grpSpPr>
        <p:sp>
          <p:nvSpPr>
            <p:cNvPr id="435" name="Shape 435" title="Connections graphic"/>
            <p:cNvSpPr/>
            <p:nvPr/>
          </p:nvSpPr>
          <p:spPr>
            <a:xfrm>
              <a:off x="7729775" y="-76200"/>
              <a:ext cx="1414198" cy="6189599"/>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36" name="Shape 436"/>
            <p:cNvSpPr txBox="1"/>
            <p:nvPr/>
          </p:nvSpPr>
          <p:spPr>
            <a:xfrm rot="-5400000">
              <a:off x="6354274" y="2769163"/>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i="0" u="none" strike="noStrike" cap="none">
                  <a:solidFill>
                    <a:srgbClr val="999999"/>
                  </a:solidFill>
                  <a:latin typeface="Open Sans"/>
                  <a:ea typeface="Open Sans"/>
                  <a:cs typeface="Open Sans"/>
                  <a:sym typeface="Open Sans"/>
                </a:rPr>
                <a:t>Connections</a:t>
              </a:r>
            </a:p>
          </p:txBody>
        </p:sp>
        <p:pic>
          <p:nvPicPr>
            <p:cNvPr id="437" name="Shape 437" title="Decorative element"/>
            <p:cNvPicPr preferRelativeResize="0"/>
            <p:nvPr/>
          </p:nvPicPr>
          <p:blipFill rotWithShape="1">
            <a:blip r:embed="rId4" cstate="email">
              <a:alphaModFix amt="45000"/>
              <a:extLst>
                <a:ext uri="{28A0092B-C50C-407E-A947-70E740481C1C}">
                  <a14:useLocalDpi xmlns:a14="http://schemas.microsoft.com/office/drawing/2010/main"/>
                </a:ext>
              </a:extLst>
            </a:blip>
            <a:srcRect/>
            <a:stretch/>
          </p:blipFill>
          <p:spPr>
            <a:xfrm>
              <a:off x="7729799" y="5445042"/>
              <a:ext cx="1414196" cy="668356"/>
            </a:xfrm>
            <a:prstGeom prst="rect">
              <a:avLst/>
            </a:prstGeom>
            <a:noFill/>
            <a:ln>
              <a:noFill/>
            </a:ln>
          </p:spPr>
        </p:pic>
        <p:pic>
          <p:nvPicPr>
            <p:cNvPr id="438" name="Shape 438"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42624" y="4215742"/>
              <a:ext cx="5040622" cy="1967499"/>
            </a:xfrm>
            <a:prstGeom prst="rect">
              <a:avLst/>
            </a:prstGeom>
            <a:noFill/>
            <a:ln>
              <a:noFill/>
            </a:ln>
          </p:spPr>
        </p:pic>
        <p:sp>
          <p:nvSpPr>
            <p:cNvPr id="439" name="Shape 439" title="Decorative element"/>
            <p:cNvSpPr/>
            <p:nvPr/>
          </p:nvSpPr>
          <p:spPr>
            <a:xfrm rot="1823267">
              <a:off x="4024095" y="3616593"/>
              <a:ext cx="1299990" cy="1122527"/>
            </a:xfrm>
            <a:prstGeom prst="hexagon">
              <a:avLst>
                <a:gd name="adj" fmla="val 28955"/>
                <a:gd name="vf" fmla="val 115470"/>
              </a:avLst>
            </a:prstGeom>
            <a:solidFill>
              <a:srgbClr val="1155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0" name="Shape 440" title="Decorative element"/>
            <p:cNvSpPr/>
            <p:nvPr/>
          </p:nvSpPr>
          <p:spPr>
            <a:xfrm rot="1823267">
              <a:off x="1662857" y="3616345"/>
              <a:ext cx="1299990" cy="1122527"/>
            </a:xfrm>
            <a:prstGeom prst="hexagon">
              <a:avLst>
                <a:gd name="adj" fmla="val 28955"/>
                <a:gd name="vf" fmla="val 115470"/>
              </a:avLst>
            </a:prstGeom>
            <a:solidFill>
              <a:srgbClr val="2955A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1" name="Shape 441" title="Decorative element"/>
            <p:cNvSpPr/>
            <p:nvPr/>
          </p:nvSpPr>
          <p:spPr>
            <a:xfrm rot="1823267">
              <a:off x="4596838" y="2608475"/>
              <a:ext cx="1299990" cy="1122527"/>
            </a:xfrm>
            <a:prstGeom prst="hexagon">
              <a:avLst>
                <a:gd name="adj" fmla="val 28955"/>
                <a:gd name="vf" fmla="val 115470"/>
              </a:avLst>
            </a:prstGeom>
            <a:solidFill>
              <a:srgbClr val="1155C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2" name="Shape 442" title="Decorative element"/>
            <p:cNvSpPr/>
            <p:nvPr/>
          </p:nvSpPr>
          <p:spPr>
            <a:xfrm rot="1823267">
              <a:off x="3432493" y="612646"/>
              <a:ext cx="1299990" cy="1122527"/>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3" name="Shape 443" title="Decorative element"/>
            <p:cNvSpPr/>
            <p:nvPr/>
          </p:nvSpPr>
          <p:spPr>
            <a:xfrm rot="1823267">
              <a:off x="2837824" y="1608058"/>
              <a:ext cx="1299990" cy="1122527"/>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4" name="Shape 444" title="Decorative element"/>
            <p:cNvSpPr/>
            <p:nvPr/>
          </p:nvSpPr>
          <p:spPr>
            <a:xfrm rot="1823267">
              <a:off x="3428647" y="2605739"/>
              <a:ext cx="1299990" cy="1122527"/>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5" name="Shape 445" title="Decorative element"/>
            <p:cNvSpPr/>
            <p:nvPr/>
          </p:nvSpPr>
          <p:spPr>
            <a:xfrm rot="1823267">
              <a:off x="5180984" y="1612012"/>
              <a:ext cx="1299990" cy="1122527"/>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6" name="Shape 446" title="Decorative element"/>
            <p:cNvSpPr/>
            <p:nvPr/>
          </p:nvSpPr>
          <p:spPr>
            <a:xfrm rot="1823267">
              <a:off x="4601279" y="612646"/>
              <a:ext cx="1299990" cy="1122527"/>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7" name="Shape 447"/>
            <p:cNvSpPr txBox="1"/>
            <p:nvPr/>
          </p:nvSpPr>
          <p:spPr>
            <a:xfrm>
              <a:off x="1894950" y="3998350"/>
              <a:ext cx="835800" cy="358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Federal</a:t>
              </a:r>
            </a:p>
          </p:txBody>
        </p:sp>
        <p:sp>
          <p:nvSpPr>
            <p:cNvPr id="448" name="Shape 448"/>
            <p:cNvSpPr txBox="1"/>
            <p:nvPr/>
          </p:nvSpPr>
          <p:spPr>
            <a:xfrm>
              <a:off x="3666850" y="3579741"/>
              <a:ext cx="2000699" cy="91409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Font typeface="Arial"/>
                <a:buNone/>
              </a:pPr>
              <a:endParaRPr sz="1400" b="1" i="0" u="none" strike="noStrike" cap="none">
                <a:solidFill>
                  <a:srgbClr val="FF9900"/>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a:solidFill>
                    <a:srgbClr val="FFFFFF"/>
                  </a:solidFill>
                  <a:latin typeface="Calibri"/>
                  <a:ea typeface="Calibri"/>
                  <a:cs typeface="Calibri"/>
                  <a:sym typeface="Calibri"/>
                </a:rPr>
                <a:t>Coastal</a:t>
              </a:r>
            </a:p>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a:solidFill>
                    <a:srgbClr val="FFFFFF"/>
                  </a:solidFill>
                  <a:latin typeface="Calibri"/>
                  <a:ea typeface="Calibri"/>
                  <a:cs typeface="Calibri"/>
                  <a:sym typeface="Calibri"/>
                </a:rPr>
                <a:t>States </a:t>
              </a:r>
              <a:r>
                <a:rPr lang="en-US" b="1">
                  <a:solidFill>
                    <a:srgbClr val="FFFFFF"/>
                  </a:solidFill>
                  <a:latin typeface="Calibri"/>
                  <a:ea typeface="Calibri"/>
                  <a:cs typeface="Calibri"/>
                  <a:sym typeface="Calibri"/>
                </a:rPr>
                <a:t>and</a:t>
              </a:r>
            </a:p>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a:solidFill>
                    <a:srgbClr val="FFFFFF"/>
                  </a:solidFill>
                  <a:latin typeface="Calibri"/>
                  <a:ea typeface="Calibri"/>
                  <a:cs typeface="Calibri"/>
                  <a:sym typeface="Calibri"/>
                </a:rPr>
                <a:t>Territories</a:t>
              </a:r>
            </a:p>
          </p:txBody>
        </p:sp>
        <p:sp>
          <p:nvSpPr>
            <p:cNvPr id="449" name="Shape 449"/>
            <p:cNvSpPr txBox="1"/>
            <p:nvPr/>
          </p:nvSpPr>
          <p:spPr>
            <a:xfrm>
              <a:off x="4638875" y="2519031"/>
              <a:ext cx="1215898" cy="914097"/>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Font typeface="Arial"/>
                <a:buNone/>
              </a:pPr>
              <a:endParaRPr sz="1600" b="1" i="0" u="none" strike="noStrike" cap="none">
                <a:solidFill>
                  <a:srgbClr val="FF9900"/>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a:solidFill>
                    <a:srgbClr val="FFFFFF"/>
                  </a:solidFill>
                  <a:latin typeface="Calibri"/>
                  <a:ea typeface="Calibri"/>
                  <a:cs typeface="Calibri"/>
                  <a:sym typeface="Calibri"/>
                </a:rPr>
                <a:t>Coastal Management</a:t>
              </a:r>
            </a:p>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a:solidFill>
                    <a:srgbClr val="FFFFFF"/>
                  </a:solidFill>
                  <a:latin typeface="Calibri"/>
                  <a:ea typeface="Calibri"/>
                  <a:cs typeface="Calibri"/>
                  <a:sym typeface="Calibri"/>
                </a:rPr>
                <a:t>Programs</a:t>
              </a:r>
            </a:p>
          </p:txBody>
        </p:sp>
        <p:sp>
          <p:nvSpPr>
            <p:cNvPr id="450" name="Shape 450"/>
            <p:cNvSpPr txBox="1"/>
            <p:nvPr/>
          </p:nvSpPr>
          <p:spPr>
            <a:xfrm>
              <a:off x="5365378" y="1956415"/>
              <a:ext cx="931200" cy="358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Enhance</a:t>
              </a:r>
            </a:p>
          </p:txBody>
        </p:sp>
        <p:sp>
          <p:nvSpPr>
            <p:cNvPr id="451" name="Shape 451"/>
            <p:cNvSpPr txBox="1"/>
            <p:nvPr/>
          </p:nvSpPr>
          <p:spPr>
            <a:xfrm>
              <a:off x="3659291" y="2950133"/>
              <a:ext cx="835800" cy="358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Restore</a:t>
              </a:r>
            </a:p>
          </p:txBody>
        </p:sp>
        <p:sp>
          <p:nvSpPr>
            <p:cNvPr id="452" name="Shape 452"/>
            <p:cNvSpPr txBox="1"/>
            <p:nvPr/>
          </p:nvSpPr>
          <p:spPr>
            <a:xfrm>
              <a:off x="5821407" y="2997822"/>
              <a:ext cx="1414198" cy="443700"/>
            </a:xfrm>
            <a:prstGeom prst="rect">
              <a:avLst/>
            </a:prstGeom>
            <a:solidFill>
              <a:srgbClr val="1155CC"/>
            </a:solidFill>
            <a:ln w="19050" cap="flat" cmpd="sng">
              <a:solidFill>
                <a:srgbClr val="FFFFFF"/>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a:solidFill>
                    <a:srgbClr val="FFFFFF"/>
                  </a:solidFill>
                  <a:latin typeface="Calibri"/>
                  <a:ea typeface="Calibri"/>
                  <a:cs typeface="Calibri"/>
                  <a:sym typeface="Calibri"/>
                </a:rPr>
                <a:t>You are here</a:t>
              </a:r>
            </a:p>
          </p:txBody>
        </p:sp>
        <p:sp>
          <p:nvSpPr>
            <p:cNvPr id="453" name="Shape 453"/>
            <p:cNvSpPr txBox="1"/>
            <p:nvPr/>
          </p:nvSpPr>
          <p:spPr>
            <a:xfrm>
              <a:off x="3052991" y="1961018"/>
              <a:ext cx="931200" cy="358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Develop</a:t>
              </a:r>
            </a:p>
          </p:txBody>
        </p:sp>
        <p:sp>
          <p:nvSpPr>
            <p:cNvPr id="454" name="Shape 454"/>
            <p:cNvSpPr txBox="1"/>
            <p:nvPr/>
          </p:nvSpPr>
          <p:spPr>
            <a:xfrm>
              <a:off x="3632825" y="1000644"/>
              <a:ext cx="931200" cy="358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Preserve</a:t>
              </a:r>
            </a:p>
          </p:txBody>
        </p:sp>
        <p:sp>
          <p:nvSpPr>
            <p:cNvPr id="455" name="Shape 455"/>
            <p:cNvSpPr txBox="1"/>
            <p:nvPr/>
          </p:nvSpPr>
          <p:spPr>
            <a:xfrm>
              <a:off x="4846416" y="994658"/>
              <a:ext cx="809698" cy="358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Protect</a:t>
              </a:r>
            </a:p>
          </p:txBody>
        </p:sp>
        <p:sp>
          <p:nvSpPr>
            <p:cNvPr id="456" name="Shape 456" title="Decorative element"/>
            <p:cNvSpPr/>
            <p:nvPr/>
          </p:nvSpPr>
          <p:spPr>
            <a:xfrm>
              <a:off x="2758225" y="3955450"/>
              <a:ext cx="1489498" cy="526500"/>
            </a:xfrm>
            <a:prstGeom prst="leftRightArrow">
              <a:avLst>
                <a:gd name="adj1" fmla="val 50000"/>
                <a:gd name="adj2" fmla="val 53874"/>
              </a:avLst>
            </a:prstGeom>
            <a:noFill/>
            <a:ln w="28575"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57" name="Shape 457" title="Decorative element"/>
            <p:cNvSpPr/>
            <p:nvPr/>
          </p:nvSpPr>
          <p:spPr>
            <a:xfrm>
              <a:off x="2792075" y="3969537"/>
              <a:ext cx="1414198" cy="499800"/>
            </a:xfrm>
            <a:prstGeom prst="leftRightArrow">
              <a:avLst>
                <a:gd name="adj1" fmla="val 50000"/>
                <a:gd name="adj2" fmla="val 50000"/>
              </a:avLst>
            </a:prstGeom>
            <a:solidFill>
              <a:srgbClr val="CFE2F3"/>
            </a:solidFill>
            <a:ln w="2857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58" name="Shape 458"/>
            <p:cNvSpPr txBox="1"/>
            <p:nvPr/>
          </p:nvSpPr>
          <p:spPr>
            <a:xfrm>
              <a:off x="2913775" y="3998600"/>
              <a:ext cx="1414198" cy="358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600" b="1" i="0" u="none" strike="noStrike" cap="none">
                  <a:solidFill>
                    <a:srgbClr val="000000"/>
                  </a:solidFill>
                  <a:latin typeface="Calibri"/>
                  <a:ea typeface="Calibri"/>
                  <a:cs typeface="Calibri"/>
                  <a:sym typeface="Calibri"/>
                </a:rPr>
                <a:t>Partnership</a:t>
              </a:r>
            </a:p>
          </p:txBody>
        </p:sp>
        <p:sp>
          <p:nvSpPr>
            <p:cNvPr id="459" name="Shape 459" title="Decorative element"/>
            <p:cNvSpPr/>
            <p:nvPr/>
          </p:nvSpPr>
          <p:spPr>
            <a:xfrm rot="1823267">
              <a:off x="4014065" y="1616226"/>
              <a:ext cx="1299990" cy="1122527"/>
            </a:xfrm>
            <a:prstGeom prst="hexagon">
              <a:avLst>
                <a:gd name="adj" fmla="val 28955"/>
                <a:gd name="vf" fmla="val 115470"/>
              </a:avLst>
            </a:prstGeom>
            <a:solidFill>
              <a:srgbClr val="1C458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60" name="Shape 460"/>
            <p:cNvSpPr txBox="1"/>
            <p:nvPr/>
          </p:nvSpPr>
          <p:spPr>
            <a:xfrm>
              <a:off x="4200307" y="1851363"/>
              <a:ext cx="931200" cy="3584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Coastal Zone</a:t>
              </a:r>
            </a:p>
          </p:txBody>
        </p:sp>
        <p:pic>
          <p:nvPicPr>
            <p:cNvPr id="462" name="Shape 462" title="Decorative elemen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037932" y="692087"/>
              <a:ext cx="1536900" cy="2305800"/>
            </a:xfrm>
            <a:prstGeom prst="rect">
              <a:avLst/>
            </a:prstGeom>
            <a:noFill/>
            <a:ln>
              <a:noFill/>
            </a:ln>
          </p:spPr>
        </p:pic>
      </p:grpSp>
      <p:sp>
        <p:nvSpPr>
          <p:cNvPr id="2" name="Title 1"/>
          <p:cNvSpPr>
            <a:spLocks noGrp="1"/>
          </p:cNvSpPr>
          <p:nvPr>
            <p:ph type="ctrTitle"/>
          </p:nvPr>
        </p:nvSpPr>
        <p:spPr>
          <a:xfrm>
            <a:off x="346025" y="733197"/>
            <a:ext cx="7772400" cy="1470000"/>
          </a:xfrm>
        </p:spPr>
        <p:txBody>
          <a:bodyPr anchor="t"/>
          <a:lstStyle/>
          <a:p>
            <a:pPr algn="l" rtl="0"/>
            <a:r>
              <a:rPr lang="en-US" sz="2400" b="1" i="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The CZMA helps you </a:t>
            </a:r>
            <a:br>
              <a:rPr lang="en-US" sz="2400" b="1" i="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2400" b="1" i="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help the </a:t>
            </a:r>
            <a:r>
              <a:rPr lang="en-US" sz="2400" b="1" i="0" dirty="0" smtClean="0">
                <a:solidFill>
                  <a:srgbClr val="0B5394"/>
                </a:solidFill>
                <a:effectLst/>
                <a:latin typeface="Calibri" panose="020F0502020204030204" pitchFamily="34" charset="0"/>
                <a:ea typeface="Calibri" panose="020F0502020204030204" pitchFamily="34" charset="0"/>
                <a:cs typeface="Calibri" panose="020F0502020204030204" pitchFamily="34" charset="0"/>
              </a:rPr>
              <a:t>coastal zone</a:t>
            </a:r>
            <a:endParaRPr lang="en-US" dirty="0" smtClean="0">
              <a:effectLst/>
            </a:endParaRPr>
          </a:p>
          <a:p>
            <a:endParaRPr lang="en-US"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347600" y="618416"/>
            <a:ext cx="7148099" cy="4788960"/>
          </a:xfrm>
          <a:prstGeom prst="rect">
            <a:avLst/>
          </a:prstGeom>
          <a:noFill/>
          <a:ln>
            <a:noFill/>
          </a:ln>
        </p:spPr>
        <p:txBody>
          <a:bodyPr lIns="91425" tIns="45700" rIns="91425" bIns="45700" anchor="t" anchorCtr="0">
            <a:noAutofit/>
          </a:bodyPr>
          <a:lstStyle/>
          <a:p>
            <a:pPr marL="533400" indent="-457200">
              <a:spcBef>
                <a:spcPts val="0"/>
              </a:spcBef>
              <a:buSzPct val="117360"/>
            </a:pPr>
            <a:r>
              <a:rPr lang="en-US" sz="2400" b="0" i="0" u="none" strike="noStrike" cap="none" dirty="0" smtClean="0">
                <a:solidFill>
                  <a:schemeClr val="dk1"/>
                </a:solidFill>
                <a:latin typeface="Calibri"/>
                <a:ea typeface="Calibri"/>
                <a:cs typeface="Calibri"/>
                <a:sym typeface="Calibri"/>
              </a:rPr>
              <a:t>The CZMA was enacted in </a:t>
            </a:r>
            <a:r>
              <a:rPr lang="en-US" sz="2600" b="1" i="0" u="none" strike="noStrike" cap="none" dirty="0" smtClean="0">
                <a:solidFill>
                  <a:srgbClr val="2955A0"/>
                </a:solidFill>
                <a:latin typeface="Calibri"/>
                <a:ea typeface="Calibri"/>
                <a:cs typeface="Calibri"/>
                <a:sym typeface="Calibri"/>
              </a:rPr>
              <a:t>1972</a:t>
            </a:r>
            <a:r>
              <a:rPr lang="en-US" sz="2600" b="1" i="0" u="none" strike="noStrike" cap="none" dirty="0" smtClean="0">
                <a:solidFill>
                  <a:srgbClr val="FF9900"/>
                </a:solidFill>
                <a:latin typeface="Calibri"/>
                <a:ea typeface="Calibri"/>
                <a:cs typeface="Calibri"/>
                <a:sym typeface="Calibri"/>
              </a:rPr>
              <a:t> </a:t>
            </a:r>
            <a:r>
              <a:rPr lang="en-US" sz="2400" b="0" i="0" u="none" strike="noStrike" cap="none" dirty="0" smtClean="0">
                <a:solidFill>
                  <a:schemeClr val="dk1"/>
                </a:solidFill>
                <a:latin typeface="Calibri"/>
                <a:ea typeface="Calibri"/>
                <a:cs typeface="Calibri"/>
                <a:sym typeface="Calibri"/>
              </a:rPr>
              <a:t>to preserve, protect and develop, and, where possible, to restore and enhance the resources of the coastal zone. </a:t>
            </a:r>
          </a:p>
          <a:p>
            <a:pPr marL="533400" indent="-457200">
              <a:spcBef>
                <a:spcPts val="0"/>
              </a:spcBef>
              <a:buSzPct val="117360"/>
            </a:pPr>
            <a:endParaRPr lang="en-US" sz="2400" dirty="0" smtClean="0"/>
          </a:p>
          <a:p>
            <a:pPr marL="533400" indent="-457200">
              <a:spcBef>
                <a:spcPts val="0"/>
              </a:spcBef>
              <a:buSzPct val="117360"/>
            </a:pPr>
            <a:r>
              <a:rPr lang="en-US" sz="2400" b="0" i="0" u="none" strike="noStrike" cap="none" dirty="0" smtClean="0">
                <a:solidFill>
                  <a:schemeClr val="dk1"/>
                </a:solidFill>
                <a:latin typeface="Calibri"/>
                <a:ea typeface="Calibri"/>
                <a:cs typeface="Calibri"/>
                <a:sym typeface="Calibri"/>
              </a:rPr>
              <a:t>The CZMA created a voluntary partnership between NOAA and the states. The product of this partnership is a </a:t>
            </a:r>
            <a:r>
              <a:rPr lang="en-US" sz="2400" b="1" i="0" u="none" strike="noStrike" cap="none" dirty="0" smtClean="0">
                <a:solidFill>
                  <a:srgbClr val="2955A0"/>
                </a:solidFill>
                <a:latin typeface="Calibri"/>
                <a:ea typeface="Calibri"/>
                <a:cs typeface="Calibri"/>
                <a:sym typeface="Calibri"/>
              </a:rPr>
              <a:t>coastal management program</a:t>
            </a:r>
            <a:r>
              <a:rPr lang="en-US" sz="2400" b="0" i="0" u="none" strike="noStrike" cap="none" dirty="0" smtClean="0">
                <a:solidFill>
                  <a:schemeClr val="dk1"/>
                </a:solidFill>
                <a:latin typeface="Calibri"/>
                <a:ea typeface="Calibri"/>
                <a:cs typeface="Calibri"/>
                <a:sym typeface="Calibri"/>
              </a:rPr>
              <a:t>.</a:t>
            </a:r>
          </a:p>
          <a:p>
            <a:pPr marL="533400" indent="-457200">
              <a:spcBef>
                <a:spcPts val="0"/>
              </a:spcBef>
              <a:buSzPct val="117360"/>
            </a:pPr>
            <a:endParaRPr lang="en-US" sz="2400" dirty="0" smtClean="0"/>
          </a:p>
          <a:p>
            <a:pPr marL="533400" indent="-457200">
              <a:spcBef>
                <a:spcPts val="0"/>
              </a:spcBef>
              <a:buSzPct val="117360"/>
            </a:pPr>
            <a:r>
              <a:rPr lang="en-US" sz="2400" b="0" i="0" u="none" strike="noStrike" cap="none" dirty="0" smtClean="0">
                <a:solidFill>
                  <a:schemeClr val="dk1"/>
                </a:solidFill>
                <a:latin typeface="Calibri"/>
                <a:ea typeface="Calibri"/>
                <a:cs typeface="Calibri"/>
                <a:sym typeface="Calibri"/>
              </a:rPr>
              <a:t>The CZMA encourages states to develop and implement  </a:t>
            </a:r>
            <a:r>
              <a:rPr lang="en-US" sz="2400" b="1" i="0" u="none" strike="noStrike" cap="none" dirty="0" smtClean="0">
                <a:solidFill>
                  <a:srgbClr val="2955A0"/>
                </a:solidFill>
                <a:latin typeface="Calibri"/>
                <a:ea typeface="Calibri"/>
                <a:cs typeface="Calibri"/>
                <a:sym typeface="Calibri"/>
              </a:rPr>
              <a:t>comprehensive</a:t>
            </a:r>
            <a:r>
              <a:rPr lang="en-US" sz="2400" b="0" i="0" u="none" strike="noStrike" cap="none" dirty="0" smtClean="0">
                <a:solidFill>
                  <a:schemeClr val="dk1"/>
                </a:solidFill>
                <a:latin typeface="Calibri"/>
                <a:ea typeface="Calibri"/>
                <a:cs typeface="Calibri"/>
                <a:sym typeface="Calibri"/>
              </a:rPr>
              <a:t>, coastal land and water use planning and management programs.  </a:t>
            </a:r>
          </a:p>
          <a:p>
            <a:pPr marL="0" marR="0" lvl="0" indent="0" algn="l" rtl="0">
              <a:lnSpc>
                <a:spcPct val="100000"/>
              </a:lnSpc>
              <a:spcBef>
                <a:spcPts val="560"/>
              </a:spcBef>
              <a:spcAft>
                <a:spcPts val="0"/>
              </a:spcAft>
              <a:buClr>
                <a:schemeClr val="dk1"/>
              </a:buClr>
              <a:buSzPct val="25000"/>
              <a:buFont typeface="Arial"/>
              <a:buNone/>
            </a:pPr>
            <a:endParaRPr sz="2400" b="0" i="0" u="none" strike="noStrike" cap="none" dirty="0" smtClean="0">
              <a:solidFill>
                <a:schemeClr val="dk1"/>
              </a:solidFill>
              <a:latin typeface="Calibri"/>
              <a:ea typeface="Calibri"/>
              <a:cs typeface="Calibri"/>
              <a:sym typeface="Calibri"/>
            </a:endParaRPr>
          </a:p>
          <a:p>
            <a:pPr marL="228600" marR="0" lvl="0" indent="-76200" algn="l" rtl="0">
              <a:lnSpc>
                <a:spcPct val="100000"/>
              </a:lnSpc>
              <a:spcBef>
                <a:spcPts val="0"/>
              </a:spcBef>
              <a:spcAft>
                <a:spcPts val="0"/>
              </a:spcAft>
              <a:buClr>
                <a:srgbClr val="000000"/>
              </a:buClr>
              <a:buSzPct val="25000"/>
              <a:buFont typeface="Arial"/>
              <a:buNone/>
            </a:pPr>
            <a:endParaRPr sz="24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endParaRPr sz="24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r>
              <a:rPr lang="en-US" sz="2400" b="0" i="0" u="none" strike="noStrike" cap="none" dirty="0" smtClean="0">
                <a:solidFill>
                  <a:schemeClr val="dk1"/>
                </a:solidFill>
                <a:latin typeface="Calibri"/>
                <a:ea typeface="Calibri"/>
                <a:cs typeface="Calibri"/>
                <a:sym typeface="Calibri"/>
              </a:rPr>
              <a:t/>
            </a:r>
            <a:br>
              <a:rPr lang="en-US" sz="2400" b="0" i="0" u="none" strike="noStrike" cap="none" dirty="0" smtClean="0">
                <a:solidFill>
                  <a:schemeClr val="dk1"/>
                </a:solidFill>
                <a:latin typeface="Calibri"/>
                <a:ea typeface="Calibri"/>
                <a:cs typeface="Calibri"/>
                <a:sym typeface="Calibri"/>
              </a:rPr>
            </a:br>
            <a:endParaRPr lang="en-US" sz="24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Arial"/>
              <a:buNone/>
            </a:pPr>
            <a:endParaRPr sz="24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560"/>
              </a:spcBef>
              <a:spcAft>
                <a:spcPts val="0"/>
              </a:spcAft>
              <a:buClr>
                <a:schemeClr val="dk1"/>
              </a:buClr>
              <a:buSzPct val="25000"/>
              <a:buFont typeface="Arial"/>
              <a:buNone/>
            </a:pPr>
            <a:endParaRPr sz="2400" b="0" i="0" u="none" strike="noStrike" cap="none" dirty="0">
              <a:solidFill>
                <a:schemeClr val="dk1"/>
              </a:solidFill>
              <a:latin typeface="Calibri"/>
              <a:ea typeface="Calibri"/>
              <a:cs typeface="Calibri"/>
              <a:sym typeface="Calibri"/>
            </a:endParaRPr>
          </a:p>
        </p:txBody>
      </p:sp>
      <p:grpSp>
        <p:nvGrpSpPr>
          <p:cNvPr id="5" name="Group 4" descr="The following summarizes the key points needed to have a basic understanding of the CZMA and the coastal management program framework, the federal-state partnership, and the national network of coastal management programs. "/>
          <p:cNvGrpSpPr/>
          <p:nvPr/>
        </p:nvGrpSpPr>
        <p:grpSpPr>
          <a:xfrm>
            <a:off x="7729775" y="-76200"/>
            <a:ext cx="1414224" cy="6189642"/>
            <a:chOff x="7729775" y="-76200"/>
            <a:chExt cx="1414224" cy="6189642"/>
          </a:xfrm>
        </p:grpSpPr>
        <p:sp>
          <p:nvSpPr>
            <p:cNvPr id="468" name="Shape 468" title="Key points graphic"/>
            <p:cNvSpPr/>
            <p:nvPr/>
          </p:nvSpPr>
          <p:spPr>
            <a:xfrm>
              <a:off x="7729775" y="-76200"/>
              <a:ext cx="1414200" cy="61896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69" name="Shape 469"/>
            <p:cNvSpPr txBox="1"/>
            <p:nvPr/>
          </p:nvSpPr>
          <p:spPr>
            <a:xfrm rot="-5400000">
              <a:off x="6354275" y="2769162"/>
              <a:ext cx="4165200" cy="1002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dirty="0">
                  <a:solidFill>
                    <a:srgbClr val="999999"/>
                  </a:solidFill>
                  <a:latin typeface="Open Sans"/>
                  <a:ea typeface="Open Sans"/>
                  <a:cs typeface="Open Sans"/>
                  <a:sym typeface="Open Sans"/>
                </a:rPr>
                <a:t>Key Points</a:t>
              </a:r>
            </a:p>
          </p:txBody>
        </p:sp>
        <p:pic>
          <p:nvPicPr>
            <p:cNvPr id="470" name="Shape 470" title="Decorative element"/>
            <p:cNvPicPr preferRelativeResize="0"/>
            <p:nvPr/>
          </p:nvPicPr>
          <p:blipFill rotWithShape="1">
            <a:blip r:embed="rId4" cstate="email">
              <a:alphaModFix amt="45000"/>
              <a:extLst>
                <a:ext uri="{28A0092B-C50C-407E-A947-70E740481C1C}">
                  <a14:useLocalDpi xmlns:a14="http://schemas.microsoft.com/office/drawing/2010/main"/>
                </a:ext>
              </a:extLst>
            </a:blip>
            <a:srcRect/>
            <a:stretch/>
          </p:blipFill>
          <p:spPr>
            <a:xfrm>
              <a:off x="7729799" y="5445042"/>
              <a:ext cx="1414200" cy="668400"/>
            </a:xfrm>
            <a:prstGeom prst="rect">
              <a:avLst/>
            </a:prstGeom>
            <a:noFill/>
            <a:ln>
              <a:noFill/>
            </a:ln>
          </p:spPr>
        </p:pic>
      </p:grpSp>
      <p:sp>
        <p:nvSpPr>
          <p:cNvPr id="4" name="Title 3" hidden="1"/>
          <p:cNvSpPr>
            <a:spLocks noGrp="1"/>
          </p:cNvSpPr>
          <p:nvPr>
            <p:ph type="title"/>
          </p:nvPr>
        </p:nvSpPr>
        <p:spPr/>
        <p:txBody>
          <a:bodyPr/>
          <a:lstStyle/>
          <a:p>
            <a:r>
              <a:rPr lang="en-US" dirty="0" smtClean="0"/>
              <a:t>Key Points 1</a:t>
            </a:r>
            <a:endParaRPr lang="en-US" dirty="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457200" y="587812"/>
            <a:ext cx="6738600" cy="4385825"/>
          </a:xfrm>
          <a:prstGeom prst="rect">
            <a:avLst/>
          </a:prstGeom>
          <a:noFill/>
          <a:ln>
            <a:noFill/>
          </a:ln>
        </p:spPr>
        <p:txBody>
          <a:bodyPr lIns="91425" tIns="45700" rIns="91425" bIns="45700" anchor="t" anchorCtr="0">
            <a:noAutofit/>
          </a:bodyPr>
          <a:lstStyle/>
          <a:p>
            <a:pPr marL="457200" indent="-457200">
              <a:spcBef>
                <a:spcPts val="0"/>
              </a:spcBef>
              <a:buSzPct val="117360"/>
            </a:pPr>
            <a:r>
              <a:rPr lang="en-US" sz="2400" b="0" i="0" u="none" strike="noStrike" cap="none" dirty="0">
                <a:solidFill>
                  <a:srgbClr val="000000"/>
                </a:solidFill>
                <a:latin typeface="Calibri"/>
                <a:ea typeface="Calibri"/>
                <a:cs typeface="Calibri"/>
                <a:sym typeface="Calibri"/>
              </a:rPr>
              <a:t>Currently</a:t>
            </a:r>
            <a:r>
              <a:rPr lang="en-US" sz="2600" b="1" i="0" u="none" strike="noStrike" cap="none" dirty="0">
                <a:solidFill>
                  <a:srgbClr val="FF9900"/>
                </a:solidFill>
                <a:latin typeface="Calibri"/>
                <a:ea typeface="Calibri"/>
                <a:cs typeface="Calibri"/>
                <a:sym typeface="Calibri"/>
              </a:rPr>
              <a:t> </a:t>
            </a:r>
            <a:r>
              <a:rPr lang="en-US" sz="2600" b="1" i="0" u="none" strike="noStrike" cap="none" dirty="0">
                <a:solidFill>
                  <a:srgbClr val="2955A0"/>
                </a:solidFill>
                <a:latin typeface="Calibri"/>
                <a:ea typeface="Calibri"/>
                <a:cs typeface="Calibri"/>
                <a:sym typeface="Calibri"/>
              </a:rPr>
              <a:t>34</a:t>
            </a:r>
            <a:r>
              <a:rPr lang="en-US" sz="2600" b="1" i="0" u="none" strike="noStrike" cap="none" dirty="0">
                <a:solidFill>
                  <a:srgbClr val="FF9900"/>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of the </a:t>
            </a:r>
            <a:r>
              <a:rPr lang="en-US" sz="2600" b="1" i="0" u="none" strike="noStrike" cap="none" dirty="0">
                <a:solidFill>
                  <a:srgbClr val="2955A0"/>
                </a:solidFill>
                <a:latin typeface="Calibri"/>
                <a:ea typeface="Calibri"/>
                <a:cs typeface="Calibri"/>
                <a:sym typeface="Calibri"/>
              </a:rPr>
              <a:t>35</a:t>
            </a:r>
            <a:r>
              <a:rPr lang="en-US" sz="2400" b="0" i="0" u="none" strike="noStrike" cap="none" dirty="0">
                <a:solidFill>
                  <a:schemeClr val="dk1"/>
                </a:solidFill>
                <a:latin typeface="Calibri"/>
                <a:ea typeface="Calibri"/>
                <a:cs typeface="Calibri"/>
                <a:sym typeface="Calibri"/>
              </a:rPr>
              <a:t> eligible states, U.S. </a:t>
            </a:r>
            <a:r>
              <a:rPr lang="en-US" sz="2400" dirty="0"/>
              <a:t>t</a:t>
            </a:r>
            <a:r>
              <a:rPr lang="en-US" sz="2400" b="0" i="0" u="none" strike="noStrike" cap="none" dirty="0">
                <a:solidFill>
                  <a:schemeClr val="dk1"/>
                </a:solidFill>
                <a:latin typeface="Calibri"/>
                <a:ea typeface="Calibri"/>
                <a:cs typeface="Calibri"/>
                <a:sym typeface="Calibri"/>
              </a:rPr>
              <a:t>erritories, and </a:t>
            </a:r>
            <a:r>
              <a:rPr lang="en-US" sz="2400" dirty="0"/>
              <a:t>c</a:t>
            </a:r>
            <a:r>
              <a:rPr lang="en-US" sz="2400" b="0" i="0" u="none" strike="noStrike" cap="none" dirty="0">
                <a:solidFill>
                  <a:schemeClr val="dk1"/>
                </a:solidFill>
                <a:latin typeface="Calibri"/>
                <a:ea typeface="Calibri"/>
                <a:cs typeface="Calibri"/>
                <a:sym typeface="Calibri"/>
              </a:rPr>
              <a:t>ommonwealths are implementing a federally approved coastal management </a:t>
            </a:r>
            <a:r>
              <a:rPr lang="en-US" sz="2400" b="0" i="0" u="none" strike="noStrike" cap="none" dirty="0" smtClean="0">
                <a:solidFill>
                  <a:schemeClr val="dk1"/>
                </a:solidFill>
                <a:latin typeface="Calibri"/>
                <a:ea typeface="Calibri"/>
                <a:cs typeface="Calibri"/>
                <a:sym typeface="Calibri"/>
              </a:rPr>
              <a:t>program </a:t>
            </a:r>
            <a:r>
              <a:rPr lang="en-US" sz="2400" b="0" i="0" u="none" strike="noStrike" cap="none" dirty="0">
                <a:solidFill>
                  <a:schemeClr val="dk1"/>
                </a:solidFill>
                <a:latin typeface="Calibri"/>
                <a:ea typeface="Calibri"/>
                <a:cs typeface="Calibri"/>
                <a:sym typeface="Calibri"/>
              </a:rPr>
              <a:t>approved by the Secretary of Commerce. </a:t>
            </a:r>
            <a:endParaRPr lang="en-US" sz="2400" b="0" i="0" u="none" strike="noStrike" cap="none" dirty="0" smtClean="0">
              <a:solidFill>
                <a:schemeClr val="dk1"/>
              </a:solidFill>
              <a:latin typeface="Calibri"/>
              <a:ea typeface="Calibri"/>
              <a:cs typeface="Calibri"/>
              <a:sym typeface="Calibri"/>
            </a:endParaRPr>
          </a:p>
          <a:p>
            <a:pPr marL="457200" indent="-457200">
              <a:spcBef>
                <a:spcPts val="0"/>
              </a:spcBef>
              <a:buSzPct val="117360"/>
            </a:pPr>
            <a:endParaRPr lang="en-US" sz="2400" dirty="0"/>
          </a:p>
          <a:p>
            <a:pPr marL="457200" indent="-457200">
              <a:spcBef>
                <a:spcPts val="0"/>
              </a:spcBef>
              <a:buSzPct val="117360"/>
            </a:pPr>
            <a:r>
              <a:rPr lang="en-US" sz="2400" b="0" i="0" u="none" strike="noStrike" cap="none" dirty="0" smtClean="0">
                <a:solidFill>
                  <a:schemeClr val="dk1"/>
                </a:solidFill>
                <a:latin typeface="Calibri"/>
                <a:ea typeface="Calibri"/>
                <a:cs typeface="Calibri"/>
                <a:sym typeface="Calibri"/>
              </a:rPr>
              <a:t>The </a:t>
            </a:r>
            <a:r>
              <a:rPr lang="en-US" sz="2400" b="0" i="0" u="none" strike="noStrike" cap="none" dirty="0">
                <a:solidFill>
                  <a:schemeClr val="dk1"/>
                </a:solidFill>
                <a:latin typeface="Calibri"/>
                <a:ea typeface="Calibri"/>
                <a:cs typeface="Calibri"/>
                <a:sym typeface="Calibri"/>
              </a:rPr>
              <a:t>CZMA establishes a system of estuarine reserves called the </a:t>
            </a:r>
            <a:r>
              <a:rPr lang="en-US" sz="2400" b="1" i="0" u="none" strike="noStrike" cap="none" dirty="0">
                <a:solidFill>
                  <a:srgbClr val="1F7006"/>
                </a:solidFill>
                <a:latin typeface="Calibri"/>
                <a:ea typeface="Calibri"/>
                <a:cs typeface="Calibri"/>
                <a:sym typeface="Calibri"/>
              </a:rPr>
              <a:t>National Estuarine Research Reserve System</a:t>
            </a:r>
            <a:r>
              <a:rPr lang="en-US" sz="2400" b="0" i="0" u="none" strike="noStrike" cap="none" dirty="0">
                <a:solidFill>
                  <a:schemeClr val="dk1"/>
                </a:solidFill>
                <a:latin typeface="Calibri"/>
                <a:ea typeface="Calibri"/>
                <a:cs typeface="Calibri"/>
                <a:sym typeface="Calibri"/>
              </a:rPr>
              <a:t> to enhance public awareness and understanding of estuarine areas, opportunities for public education, and for research to support the protection of t</a:t>
            </a:r>
            <a:r>
              <a:rPr lang="en-US" sz="2400" b="0" i="0" u="none" strike="noStrike" cap="none" dirty="0">
                <a:solidFill>
                  <a:srgbClr val="000000"/>
                </a:solidFill>
                <a:latin typeface="Calibri"/>
                <a:ea typeface="Calibri"/>
                <a:cs typeface="Calibri"/>
                <a:sym typeface="Calibri"/>
              </a:rPr>
              <a:t>hese areas. There are 29 </a:t>
            </a:r>
            <a:r>
              <a:rPr lang="en-US" sz="2400" dirty="0">
                <a:solidFill>
                  <a:srgbClr val="000000"/>
                </a:solidFill>
              </a:rPr>
              <a:t>research</a:t>
            </a:r>
            <a:r>
              <a:rPr lang="en-US" sz="2400" b="0" i="0" u="none" strike="noStrike" cap="none" dirty="0">
                <a:solidFill>
                  <a:srgbClr val="000000"/>
                </a:solidFill>
                <a:latin typeface="Calibri"/>
                <a:ea typeface="Calibri"/>
                <a:cs typeface="Calibri"/>
                <a:sym typeface="Calibri"/>
              </a:rPr>
              <a:t> reserves. </a:t>
            </a:r>
          </a:p>
          <a:p>
            <a:pPr marL="914400" marR="0" lvl="0" indent="0" algn="l" rtl="0">
              <a:lnSpc>
                <a:spcPct val="100000"/>
              </a:lnSpc>
              <a:spcBef>
                <a:spcPts val="0"/>
              </a:spcBef>
              <a:spcAft>
                <a:spcPts val="0"/>
              </a:spcAft>
              <a:buClr>
                <a:schemeClr val="dk1"/>
              </a:buClr>
              <a:buSzPct val="250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60"/>
              </a:spcBef>
              <a:spcAft>
                <a:spcPts val="0"/>
              </a:spcAft>
              <a:buClr>
                <a:schemeClr val="dk1"/>
              </a:buClr>
              <a:buSzPct val="25000"/>
              <a:buFont typeface="Arial"/>
              <a:buNone/>
            </a:pPr>
            <a:endParaRPr sz="1200" b="0" i="0" u="none" strike="noStrike" cap="none" dirty="0">
              <a:solidFill>
                <a:schemeClr val="dk1"/>
              </a:solidFill>
              <a:latin typeface="Calibri"/>
              <a:ea typeface="Calibri"/>
              <a:cs typeface="Calibri"/>
              <a:sym typeface="Calibri"/>
            </a:endParaRPr>
          </a:p>
        </p:txBody>
      </p:sp>
      <p:grpSp>
        <p:nvGrpSpPr>
          <p:cNvPr id="3" name="Group 2" title="Decorative element"/>
          <p:cNvGrpSpPr/>
          <p:nvPr/>
        </p:nvGrpSpPr>
        <p:grpSpPr>
          <a:xfrm>
            <a:off x="7729775" y="-76200"/>
            <a:ext cx="1414224" cy="6189642"/>
            <a:chOff x="7729775" y="-76200"/>
            <a:chExt cx="1414224" cy="6189642"/>
          </a:xfrm>
        </p:grpSpPr>
        <p:sp>
          <p:nvSpPr>
            <p:cNvPr id="476" name="Shape 476" title="Decorative element"/>
            <p:cNvSpPr/>
            <p:nvPr/>
          </p:nvSpPr>
          <p:spPr>
            <a:xfrm>
              <a:off x="7729775" y="-76200"/>
              <a:ext cx="1414200" cy="61896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77" name="Shape 477"/>
            <p:cNvSpPr txBox="1"/>
            <p:nvPr/>
          </p:nvSpPr>
          <p:spPr>
            <a:xfrm rot="-5400000">
              <a:off x="6354275" y="2769162"/>
              <a:ext cx="4165200" cy="1002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dirty="0">
                  <a:solidFill>
                    <a:srgbClr val="999999"/>
                  </a:solidFill>
                  <a:latin typeface="Open Sans"/>
                  <a:ea typeface="Open Sans"/>
                  <a:cs typeface="Open Sans"/>
                  <a:sym typeface="Open Sans"/>
                </a:rPr>
                <a:t>Key Points</a:t>
              </a:r>
            </a:p>
          </p:txBody>
        </p:sp>
        <p:pic>
          <p:nvPicPr>
            <p:cNvPr id="478" name="Shape 478" title="Decorative element"/>
            <p:cNvPicPr preferRelativeResize="0"/>
            <p:nvPr/>
          </p:nvPicPr>
          <p:blipFill rotWithShape="1">
            <a:blip r:embed="rId4" cstate="email">
              <a:alphaModFix amt="45000"/>
              <a:extLst>
                <a:ext uri="{28A0092B-C50C-407E-A947-70E740481C1C}">
                  <a14:useLocalDpi xmlns:a14="http://schemas.microsoft.com/office/drawing/2010/main"/>
                </a:ext>
              </a:extLst>
            </a:blip>
            <a:srcRect/>
            <a:stretch/>
          </p:blipFill>
          <p:spPr>
            <a:xfrm>
              <a:off x="7729799" y="5445042"/>
              <a:ext cx="1414200" cy="668400"/>
            </a:xfrm>
            <a:prstGeom prst="rect">
              <a:avLst/>
            </a:prstGeom>
            <a:noFill/>
            <a:ln>
              <a:noFill/>
            </a:ln>
          </p:spPr>
        </p:pic>
      </p:grpSp>
      <p:sp>
        <p:nvSpPr>
          <p:cNvPr id="2" name="Title 1" hidden="1"/>
          <p:cNvSpPr>
            <a:spLocks noGrp="1"/>
          </p:cNvSpPr>
          <p:nvPr>
            <p:ph type="title"/>
          </p:nvPr>
        </p:nvSpPr>
        <p:spPr/>
        <p:txBody>
          <a:bodyPr/>
          <a:lstStyle/>
          <a:p>
            <a:r>
              <a:rPr lang="en-US" sz="4400" b="0" i="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Key Points 2</a:t>
            </a:r>
            <a:endParaRPr lang="en-US"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457200" y="240626"/>
            <a:ext cx="6738600" cy="540163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2400" b="0" i="0" u="none" strike="noStrike" cap="none" dirty="0">
              <a:solidFill>
                <a:schemeClr val="dk1"/>
              </a:solidFill>
              <a:latin typeface="Calibri"/>
              <a:ea typeface="Calibri"/>
              <a:cs typeface="Calibri"/>
              <a:sym typeface="Calibri"/>
            </a:endParaRPr>
          </a:p>
          <a:p>
            <a:pPr marL="457200" indent="-457200">
              <a:spcBef>
                <a:spcPts val="0"/>
              </a:spcBef>
              <a:buSzPct val="117360"/>
            </a:pPr>
            <a:r>
              <a:rPr lang="en-US" sz="2400" b="0" i="0" u="none" strike="noStrike" cap="none" dirty="0">
                <a:solidFill>
                  <a:schemeClr val="dk1"/>
                </a:solidFill>
                <a:latin typeface="Calibri"/>
                <a:ea typeface="Calibri"/>
                <a:cs typeface="Calibri"/>
                <a:sym typeface="Calibri"/>
              </a:rPr>
              <a:t>The CZMA includes a number of</a:t>
            </a:r>
            <a:r>
              <a:rPr lang="en-US" sz="2400" b="0" i="0" u="none" strike="noStrike" cap="none" dirty="0">
                <a:solidFill>
                  <a:srgbClr val="2955A0"/>
                </a:solidFill>
                <a:latin typeface="Calibri"/>
                <a:ea typeface="Calibri"/>
                <a:cs typeface="Calibri"/>
                <a:sym typeface="Calibri"/>
              </a:rPr>
              <a:t> </a:t>
            </a:r>
            <a:r>
              <a:rPr lang="en-US" sz="2600" b="1" i="0" u="none" strike="noStrike" cap="none" dirty="0">
                <a:solidFill>
                  <a:srgbClr val="2955A0"/>
                </a:solidFill>
                <a:latin typeface="Calibri"/>
                <a:ea typeface="Calibri"/>
                <a:cs typeface="Calibri"/>
                <a:sym typeface="Calibri"/>
              </a:rPr>
              <a:t>goals</a:t>
            </a:r>
            <a:r>
              <a:rPr lang="en-US" sz="2400" b="0" i="0" u="none" strike="noStrike" cap="none" dirty="0">
                <a:solidFill>
                  <a:schemeClr val="dk1"/>
                </a:solidFill>
                <a:latin typeface="Calibri"/>
                <a:ea typeface="Calibri"/>
                <a:cs typeface="Calibri"/>
                <a:sym typeface="Calibri"/>
              </a:rPr>
              <a:t> for coastal management programs to address</a:t>
            </a:r>
            <a:r>
              <a:rPr lang="en-US" sz="2400" dirty="0"/>
              <a:t>. These include</a:t>
            </a:r>
          </a:p>
          <a:p>
            <a:pPr marL="742950" marR="0" lvl="1" indent="-349250" algn="l" rtl="0">
              <a:lnSpc>
                <a:spcPct val="100000"/>
              </a:lnSpc>
              <a:spcBef>
                <a:spcPts val="0"/>
              </a:spcBef>
              <a:spcAft>
                <a:spcPts val="0"/>
              </a:spcAft>
              <a:buClr>
                <a:schemeClr val="dk1"/>
              </a:buClr>
              <a:buSzPct val="100000"/>
              <a:buFont typeface="Noto Sans Symbols"/>
              <a:buChar char="▪"/>
            </a:pPr>
            <a:r>
              <a:rPr lang="en-US" sz="2400" b="0" i="0" u="none" strike="noStrike" cap="none" dirty="0">
                <a:solidFill>
                  <a:schemeClr val="dk1"/>
                </a:solidFill>
                <a:latin typeface="Calibri"/>
                <a:ea typeface="Calibri"/>
                <a:cs typeface="Calibri"/>
                <a:sym typeface="Calibri"/>
              </a:rPr>
              <a:t>protecting natural resources </a:t>
            </a:r>
          </a:p>
          <a:p>
            <a:pPr marL="742950" marR="0" lvl="1" indent="-349250" algn="l" rtl="0">
              <a:lnSpc>
                <a:spcPct val="100000"/>
              </a:lnSpc>
              <a:spcBef>
                <a:spcPts val="0"/>
              </a:spcBef>
              <a:spcAft>
                <a:spcPts val="0"/>
              </a:spcAft>
              <a:buClr>
                <a:schemeClr val="dk1"/>
              </a:buClr>
              <a:buSzPct val="100000"/>
              <a:buFont typeface="Noto Sans Symbols"/>
              <a:buChar char="▪"/>
            </a:pPr>
            <a:r>
              <a:rPr lang="en-US" sz="2400" b="0" i="0" u="none" strike="noStrike" cap="none" dirty="0">
                <a:solidFill>
                  <a:schemeClr val="dk1"/>
                </a:solidFill>
                <a:latin typeface="Calibri"/>
                <a:ea typeface="Calibri"/>
                <a:cs typeface="Calibri"/>
                <a:sym typeface="Calibri"/>
              </a:rPr>
              <a:t>managing development in high hazard areas</a:t>
            </a:r>
          </a:p>
          <a:p>
            <a:pPr marL="742950" marR="0" lvl="1" indent="-349250" algn="l" rtl="0">
              <a:lnSpc>
                <a:spcPct val="100000"/>
              </a:lnSpc>
              <a:spcBef>
                <a:spcPts val="0"/>
              </a:spcBef>
              <a:spcAft>
                <a:spcPts val="0"/>
              </a:spcAft>
              <a:buClr>
                <a:schemeClr val="dk1"/>
              </a:buClr>
              <a:buSzPct val="100000"/>
              <a:buFont typeface="Noto Sans Symbols"/>
              <a:buChar char="▪"/>
            </a:pPr>
            <a:r>
              <a:rPr lang="en-US" sz="2400" b="0" i="0" u="none" strike="noStrike" cap="none" dirty="0">
                <a:solidFill>
                  <a:schemeClr val="dk1"/>
                </a:solidFill>
                <a:latin typeface="Calibri"/>
                <a:ea typeface="Calibri"/>
                <a:cs typeface="Calibri"/>
                <a:sym typeface="Calibri"/>
              </a:rPr>
              <a:t>giving development priority to coastal-dependent uses</a:t>
            </a:r>
          </a:p>
          <a:p>
            <a:pPr marL="742950" marR="0" lvl="1" indent="-349250" algn="l" rtl="0">
              <a:lnSpc>
                <a:spcPct val="100000"/>
              </a:lnSpc>
              <a:spcBef>
                <a:spcPts val="0"/>
              </a:spcBef>
              <a:spcAft>
                <a:spcPts val="0"/>
              </a:spcAft>
              <a:buClr>
                <a:schemeClr val="dk1"/>
              </a:buClr>
              <a:buSzPct val="100000"/>
              <a:buFont typeface="Noto Sans Symbols"/>
              <a:buChar char="▪"/>
            </a:pPr>
            <a:r>
              <a:rPr lang="en-US" sz="2400" b="0" i="0" u="none" strike="noStrike" cap="none" dirty="0">
                <a:solidFill>
                  <a:schemeClr val="dk1"/>
                </a:solidFill>
                <a:latin typeface="Calibri"/>
                <a:ea typeface="Calibri"/>
                <a:cs typeface="Calibri"/>
                <a:sym typeface="Calibri"/>
              </a:rPr>
              <a:t>providing public access for recreation</a:t>
            </a:r>
          </a:p>
          <a:p>
            <a:pPr marL="742950" marR="0" lvl="1" indent="-349250" algn="l" rtl="0">
              <a:lnSpc>
                <a:spcPct val="100000"/>
              </a:lnSpc>
              <a:spcBef>
                <a:spcPts val="0"/>
              </a:spcBef>
              <a:spcAft>
                <a:spcPts val="0"/>
              </a:spcAft>
              <a:buClr>
                <a:schemeClr val="dk1"/>
              </a:buClr>
              <a:buSzPct val="100000"/>
              <a:buFont typeface="Noto Sans Symbols"/>
              <a:buChar char="▪"/>
            </a:pPr>
            <a:r>
              <a:rPr lang="en-US" sz="2400" b="0" i="0" u="none" strike="noStrike" cap="none" dirty="0">
                <a:solidFill>
                  <a:schemeClr val="dk1"/>
                </a:solidFill>
                <a:latin typeface="Calibri"/>
                <a:ea typeface="Calibri"/>
                <a:cs typeface="Calibri"/>
                <a:sym typeface="Calibri"/>
              </a:rPr>
              <a:t>improving coastal water quality</a:t>
            </a:r>
          </a:p>
          <a:p>
            <a:pPr marL="742950" marR="0" lvl="1" indent="-349250" algn="l" rtl="0">
              <a:lnSpc>
                <a:spcPct val="100000"/>
              </a:lnSpc>
              <a:spcBef>
                <a:spcPts val="0"/>
              </a:spcBef>
              <a:spcAft>
                <a:spcPts val="0"/>
              </a:spcAft>
              <a:buClr>
                <a:schemeClr val="dk1"/>
              </a:buClr>
              <a:buSzPct val="100000"/>
              <a:buFont typeface="Noto Sans Symbols"/>
              <a:buChar char="▪"/>
            </a:pPr>
            <a:r>
              <a:rPr lang="en-US" sz="2400" b="0" i="0" u="none" strike="noStrike" cap="none" dirty="0">
                <a:solidFill>
                  <a:schemeClr val="dk1"/>
                </a:solidFill>
                <a:latin typeface="Calibri"/>
                <a:ea typeface="Calibri"/>
                <a:cs typeface="Calibri"/>
                <a:sym typeface="Calibri"/>
              </a:rPr>
              <a:t>coordinating state and federal actions</a:t>
            </a:r>
          </a:p>
          <a:p>
            <a:pPr marL="742950" marR="0" lvl="1" indent="-349250" algn="l" rtl="0">
              <a:lnSpc>
                <a:spcPct val="100000"/>
              </a:lnSpc>
              <a:spcBef>
                <a:spcPts val="0"/>
              </a:spcBef>
              <a:spcAft>
                <a:spcPts val="0"/>
              </a:spcAft>
              <a:buClr>
                <a:schemeClr val="dk1"/>
              </a:buClr>
              <a:buSzPct val="100000"/>
              <a:buFont typeface="Noto Sans Symbols"/>
              <a:buChar char="▪"/>
            </a:pPr>
            <a:r>
              <a:rPr lang="en-US" sz="2400" b="0" i="0" u="none" strike="noStrike" cap="none" dirty="0">
                <a:solidFill>
                  <a:schemeClr val="dk1"/>
                </a:solidFill>
                <a:latin typeface="Calibri"/>
                <a:ea typeface="Calibri"/>
                <a:cs typeface="Calibri"/>
                <a:sym typeface="Calibri"/>
              </a:rPr>
              <a:t>involving the public</a:t>
            </a:r>
          </a:p>
          <a:p>
            <a:pPr marL="0" marR="0" lvl="0" indent="0" algn="l" rtl="0">
              <a:lnSpc>
                <a:spcPct val="100000"/>
              </a:lnSpc>
              <a:spcBef>
                <a:spcPts val="0"/>
              </a:spcBef>
              <a:spcAft>
                <a:spcPts val="0"/>
              </a:spcAft>
              <a:buClr>
                <a:schemeClr val="dk1"/>
              </a:buClr>
              <a:buSzPct val="250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560"/>
              </a:spcBef>
              <a:spcAft>
                <a:spcPts val="0"/>
              </a:spcAft>
              <a:buClr>
                <a:schemeClr val="dk1"/>
              </a:buClr>
              <a:buSzPct val="25000"/>
              <a:buFont typeface="Arial"/>
              <a:buNone/>
            </a:pPr>
            <a:endParaRPr sz="1200" b="0" i="0" u="none" strike="noStrike" cap="none" dirty="0">
              <a:solidFill>
                <a:schemeClr val="dk1"/>
              </a:solidFill>
              <a:latin typeface="Calibri"/>
              <a:ea typeface="Calibri"/>
              <a:cs typeface="Calibri"/>
              <a:sym typeface="Calibri"/>
            </a:endParaRPr>
          </a:p>
        </p:txBody>
      </p:sp>
      <p:grpSp>
        <p:nvGrpSpPr>
          <p:cNvPr id="3" name="Group 2" title="Decorative element"/>
          <p:cNvGrpSpPr/>
          <p:nvPr/>
        </p:nvGrpSpPr>
        <p:grpSpPr>
          <a:xfrm>
            <a:off x="7729775" y="-76200"/>
            <a:ext cx="1414224" cy="6189642"/>
            <a:chOff x="7729775" y="-76200"/>
            <a:chExt cx="1414224" cy="6189642"/>
          </a:xfrm>
        </p:grpSpPr>
        <p:sp>
          <p:nvSpPr>
            <p:cNvPr id="484" name="Shape 484" title="Key points graphic"/>
            <p:cNvSpPr/>
            <p:nvPr/>
          </p:nvSpPr>
          <p:spPr>
            <a:xfrm>
              <a:off x="7729775" y="-76200"/>
              <a:ext cx="1414200" cy="61896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85" name="Shape 485"/>
            <p:cNvSpPr txBox="1"/>
            <p:nvPr/>
          </p:nvSpPr>
          <p:spPr>
            <a:xfrm rot="-5400000">
              <a:off x="6354275" y="2769162"/>
              <a:ext cx="4165200" cy="1002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a:solidFill>
                    <a:srgbClr val="999999"/>
                  </a:solidFill>
                  <a:latin typeface="Open Sans"/>
                  <a:ea typeface="Open Sans"/>
                  <a:cs typeface="Open Sans"/>
                  <a:sym typeface="Open Sans"/>
                </a:rPr>
                <a:t>Key Points</a:t>
              </a:r>
            </a:p>
          </p:txBody>
        </p:sp>
        <p:pic>
          <p:nvPicPr>
            <p:cNvPr id="486" name="Shape 486" title="Decorative element"/>
            <p:cNvPicPr preferRelativeResize="0"/>
            <p:nvPr/>
          </p:nvPicPr>
          <p:blipFill rotWithShape="1">
            <a:blip r:embed="rId4" cstate="email">
              <a:alphaModFix amt="45000"/>
              <a:extLst>
                <a:ext uri="{28A0092B-C50C-407E-A947-70E740481C1C}">
                  <a14:useLocalDpi xmlns:a14="http://schemas.microsoft.com/office/drawing/2010/main"/>
                </a:ext>
              </a:extLst>
            </a:blip>
            <a:srcRect/>
            <a:stretch/>
          </p:blipFill>
          <p:spPr>
            <a:xfrm>
              <a:off x="7729799" y="5445042"/>
              <a:ext cx="1414200" cy="668400"/>
            </a:xfrm>
            <a:prstGeom prst="rect">
              <a:avLst/>
            </a:prstGeom>
            <a:noFill/>
            <a:ln>
              <a:noFill/>
            </a:ln>
          </p:spPr>
        </p:pic>
      </p:grpSp>
      <p:sp>
        <p:nvSpPr>
          <p:cNvPr id="2" name="Title 1" hidden="1"/>
          <p:cNvSpPr>
            <a:spLocks noGrp="1"/>
          </p:cNvSpPr>
          <p:nvPr>
            <p:ph type="title"/>
          </p:nvPr>
        </p:nvSpPr>
        <p:spPr/>
        <p:txBody>
          <a:bodyPr/>
          <a:lstStyle/>
          <a:p>
            <a:r>
              <a:rPr lang="en-US" sz="4400" b="0" i="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Key Points 3</a:t>
            </a:r>
            <a:endParaRPr lang="en-US" dirty="0"/>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477300" y="-94500"/>
            <a:ext cx="7252475" cy="6623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Times New Roman"/>
              <a:ea typeface="Times New Roman"/>
              <a:cs typeface="Times New Roman"/>
              <a:sym typeface="Times New Roman"/>
            </a:endParaRPr>
          </a:p>
          <a:p>
            <a:pPr marL="0" indent="0">
              <a:spcBef>
                <a:spcPts val="0"/>
              </a:spcBef>
              <a:buSzPct val="25000"/>
              <a:buNone/>
            </a:pPr>
            <a:endParaRPr sz="2400" b="0" i="0" u="none" strike="noStrike" cap="none" dirty="0">
              <a:solidFill>
                <a:schemeClr val="dk1"/>
              </a:solidFill>
              <a:latin typeface="Calibri"/>
              <a:ea typeface="Calibri"/>
              <a:cs typeface="Calibri"/>
              <a:sym typeface="Calibri"/>
            </a:endParaRPr>
          </a:p>
          <a:p>
            <a:pPr marL="457200" indent="-457200">
              <a:spcBef>
                <a:spcPts val="0"/>
              </a:spcBef>
            </a:pPr>
            <a:r>
              <a:rPr lang="en-US" sz="2400" b="0" i="0" u="none" strike="noStrike" cap="none" dirty="0" smtClean="0">
                <a:solidFill>
                  <a:schemeClr val="dk1"/>
                </a:solidFill>
                <a:latin typeface="Calibri"/>
                <a:ea typeface="Calibri"/>
                <a:cs typeface="Calibri"/>
                <a:sym typeface="Calibri"/>
              </a:rPr>
              <a:t>Coastal </a:t>
            </a:r>
            <a:r>
              <a:rPr lang="en-US" sz="2400" dirty="0"/>
              <a:t>m</a:t>
            </a:r>
            <a:r>
              <a:rPr lang="en-US" sz="2400" b="0" i="0" u="none" strike="noStrike" cap="none" dirty="0">
                <a:solidFill>
                  <a:schemeClr val="dk1"/>
                </a:solidFill>
                <a:latin typeface="Calibri"/>
                <a:ea typeface="Calibri"/>
                <a:cs typeface="Calibri"/>
                <a:sym typeface="Calibri"/>
              </a:rPr>
              <a:t>anagement </a:t>
            </a:r>
            <a:r>
              <a:rPr lang="en-US" sz="2400" dirty="0"/>
              <a:t>p</a:t>
            </a:r>
            <a:r>
              <a:rPr lang="en-US" sz="2400" b="0" i="0" u="none" strike="noStrike" cap="none" dirty="0">
                <a:solidFill>
                  <a:schemeClr val="dk1"/>
                </a:solidFill>
                <a:latin typeface="Calibri"/>
                <a:ea typeface="Calibri"/>
                <a:cs typeface="Calibri"/>
                <a:sym typeface="Calibri"/>
              </a:rPr>
              <a:t>rograms are critical to achieving the national goals of the CZMA and form the </a:t>
            </a:r>
            <a:r>
              <a:rPr lang="en-US" sz="2400" b="0" i="0" u="none" strike="noStrike" cap="none" dirty="0" smtClean="0">
                <a:solidFill>
                  <a:schemeClr val="dk1"/>
                </a:solidFill>
                <a:latin typeface="Calibri"/>
                <a:ea typeface="Calibri"/>
                <a:cs typeface="Calibri"/>
                <a:sym typeface="Calibri"/>
              </a:rPr>
              <a:t>foundation </a:t>
            </a:r>
            <a:r>
              <a:rPr lang="en-US" sz="2400" b="0" i="0" u="none" strike="noStrike" cap="none" dirty="0">
                <a:solidFill>
                  <a:schemeClr val="dk1"/>
                </a:solidFill>
                <a:latin typeface="Calibri"/>
                <a:ea typeface="Calibri"/>
                <a:cs typeface="Calibri"/>
                <a:sym typeface="Calibri"/>
              </a:rPr>
              <a:t>of a </a:t>
            </a:r>
            <a:r>
              <a:rPr lang="en-US" sz="2400" b="1" i="0" u="none" strike="noStrike" cap="none" dirty="0">
                <a:solidFill>
                  <a:srgbClr val="2955A0"/>
                </a:solidFill>
                <a:latin typeface="Calibri"/>
                <a:ea typeface="Calibri"/>
                <a:cs typeface="Calibri"/>
                <a:sym typeface="Calibri"/>
              </a:rPr>
              <a:t>National Coastal Zone </a:t>
            </a:r>
            <a:br>
              <a:rPr lang="en-US" sz="2400" b="1" i="0" u="none" strike="noStrike" cap="none" dirty="0">
                <a:solidFill>
                  <a:srgbClr val="2955A0"/>
                </a:solidFill>
                <a:latin typeface="Calibri"/>
                <a:ea typeface="Calibri"/>
                <a:cs typeface="Calibri"/>
                <a:sym typeface="Calibri"/>
              </a:rPr>
            </a:br>
            <a:r>
              <a:rPr lang="en-US" sz="2400" b="1" i="0" u="none" strike="noStrike" cap="none" dirty="0">
                <a:solidFill>
                  <a:srgbClr val="2955A0"/>
                </a:solidFill>
                <a:latin typeface="Calibri"/>
                <a:ea typeface="Calibri"/>
                <a:cs typeface="Calibri"/>
                <a:sym typeface="Calibri"/>
              </a:rPr>
              <a:t>Management Program</a:t>
            </a:r>
            <a:r>
              <a:rPr lang="en-US" sz="2400" b="0" i="0" u="none" strike="noStrike" cap="none" dirty="0">
                <a:solidFill>
                  <a:schemeClr val="dk1"/>
                </a:solidFill>
                <a:latin typeface="Calibri"/>
                <a:ea typeface="Calibri"/>
                <a:cs typeface="Calibri"/>
                <a:sym typeface="Calibri"/>
              </a:rPr>
              <a:t>. </a:t>
            </a:r>
            <a:endParaRPr lang="en-US" sz="2400" b="0" i="0" u="none" strike="noStrike" cap="none" dirty="0" smtClean="0">
              <a:solidFill>
                <a:schemeClr val="dk1"/>
              </a:solidFill>
              <a:latin typeface="Calibri"/>
              <a:ea typeface="Calibri"/>
              <a:cs typeface="Calibri"/>
              <a:sym typeface="Calibri"/>
            </a:endParaRPr>
          </a:p>
          <a:p>
            <a:pPr marL="457200" indent="-457200">
              <a:spcBef>
                <a:spcPts val="0"/>
              </a:spcBef>
            </a:pPr>
            <a:endParaRPr lang="en-US" sz="2400" dirty="0"/>
          </a:p>
          <a:p>
            <a:pPr marL="457200" indent="-457200">
              <a:spcBef>
                <a:spcPts val="0"/>
              </a:spcBef>
            </a:pPr>
            <a:r>
              <a:rPr lang="en-US" sz="2400" b="0" i="0" u="none" strike="noStrike" cap="none" dirty="0" smtClean="0">
                <a:solidFill>
                  <a:schemeClr val="dk1"/>
                </a:solidFill>
                <a:latin typeface="Calibri"/>
                <a:ea typeface="Calibri"/>
                <a:cs typeface="Calibri"/>
                <a:sym typeface="Calibri"/>
              </a:rPr>
              <a:t>The </a:t>
            </a:r>
            <a:r>
              <a:rPr lang="en-US" sz="2400" b="0" i="0" u="none" strike="noStrike" cap="none" dirty="0">
                <a:solidFill>
                  <a:schemeClr val="dk1"/>
                </a:solidFill>
                <a:latin typeface="Calibri"/>
                <a:ea typeface="Calibri"/>
                <a:cs typeface="Calibri"/>
                <a:sym typeface="Calibri"/>
              </a:rPr>
              <a:t>CZMA </a:t>
            </a:r>
            <a:r>
              <a:rPr lang="en-US" sz="2400" b="0" i="0" u="none" strike="noStrike" cap="none" dirty="0" smtClean="0">
                <a:solidFill>
                  <a:schemeClr val="dk1"/>
                </a:solidFill>
                <a:latin typeface="Calibri"/>
                <a:ea typeface="Calibri"/>
                <a:cs typeface="Calibri"/>
                <a:sym typeface="Calibri"/>
              </a:rPr>
              <a:t>authorizes </a:t>
            </a:r>
            <a:r>
              <a:rPr lang="en-US" sz="2400" b="0" i="0" u="none" strike="noStrike" cap="none" dirty="0">
                <a:solidFill>
                  <a:schemeClr val="dk1"/>
                </a:solidFill>
                <a:latin typeface="Calibri"/>
                <a:ea typeface="Calibri"/>
                <a:cs typeface="Calibri"/>
                <a:sym typeface="Calibri"/>
              </a:rPr>
              <a:t>funding to </a:t>
            </a:r>
            <a:r>
              <a:rPr lang="en-US" sz="2400" b="1" i="0" u="none" strike="noStrike" cap="none" dirty="0">
                <a:solidFill>
                  <a:srgbClr val="2955A0"/>
                </a:solidFill>
                <a:latin typeface="Calibri"/>
                <a:ea typeface="Calibri"/>
                <a:cs typeface="Calibri"/>
                <a:sym typeface="Calibri"/>
              </a:rPr>
              <a:t>develop</a:t>
            </a:r>
            <a:r>
              <a:rPr lang="en-US" sz="2400" b="0" i="0" u="none" strike="noStrike" cap="none" dirty="0">
                <a:solidFill>
                  <a:srgbClr val="2955A0"/>
                </a:solidFill>
                <a:latin typeface="Calibri"/>
                <a:ea typeface="Calibri"/>
                <a:cs typeface="Calibri"/>
                <a:sym typeface="Calibri"/>
              </a:rPr>
              <a:t>, </a:t>
            </a:r>
            <a:r>
              <a:rPr lang="en-US" sz="2400" b="1" i="0" u="none" strike="noStrike" cap="none" dirty="0">
                <a:solidFill>
                  <a:srgbClr val="2955A0"/>
                </a:solidFill>
                <a:latin typeface="Calibri"/>
                <a:ea typeface="Calibri"/>
                <a:cs typeface="Calibri"/>
                <a:sym typeface="Calibri"/>
              </a:rPr>
              <a:t>implement</a:t>
            </a:r>
            <a:r>
              <a:rPr lang="en-US" sz="2400" b="0" i="0" u="none" strike="noStrike" cap="none" dirty="0">
                <a:solidFill>
                  <a:schemeClr val="dk1"/>
                </a:solidFill>
                <a:latin typeface="Calibri"/>
                <a:ea typeface="Calibri"/>
                <a:cs typeface="Calibri"/>
                <a:sym typeface="Calibri"/>
              </a:rPr>
              <a:t>, and </a:t>
            </a:r>
            <a:r>
              <a:rPr lang="en-US" sz="2400" b="1" i="0" u="none" strike="noStrike" cap="none" dirty="0">
                <a:solidFill>
                  <a:srgbClr val="2955A0"/>
                </a:solidFill>
                <a:latin typeface="Calibri"/>
                <a:ea typeface="Calibri"/>
                <a:cs typeface="Calibri"/>
                <a:sym typeface="Calibri"/>
              </a:rPr>
              <a:t>enhance</a:t>
            </a:r>
            <a:r>
              <a:rPr lang="en-US" sz="2400" b="0" i="0" u="none" strike="noStrike" cap="none" dirty="0">
                <a:solidFill>
                  <a:schemeClr val="dk1"/>
                </a:solidFill>
                <a:latin typeface="Calibri"/>
                <a:ea typeface="Calibri"/>
                <a:cs typeface="Calibri"/>
                <a:sym typeface="Calibri"/>
              </a:rPr>
              <a:t> state-focused programs. </a:t>
            </a:r>
            <a:endParaRPr lang="en-US" sz="2400" b="0" i="0" u="none" strike="noStrike" cap="none" dirty="0" smtClean="0">
              <a:solidFill>
                <a:schemeClr val="dk1"/>
              </a:solidFill>
              <a:latin typeface="Calibri"/>
              <a:ea typeface="Calibri"/>
              <a:cs typeface="Calibri"/>
              <a:sym typeface="Calibri"/>
            </a:endParaRPr>
          </a:p>
          <a:p>
            <a:pPr marL="457200" indent="-457200">
              <a:spcBef>
                <a:spcPts val="0"/>
              </a:spcBef>
            </a:pPr>
            <a:endParaRPr lang="en-US" sz="2400" dirty="0">
              <a:highlight>
                <a:srgbClr val="FFFFFF"/>
              </a:highlight>
            </a:endParaRPr>
          </a:p>
          <a:p>
            <a:pPr marL="457200" indent="-457200">
              <a:spcBef>
                <a:spcPts val="0"/>
              </a:spcBef>
            </a:pPr>
            <a:r>
              <a:rPr lang="en-US" sz="2400" b="0" i="0" u="none" strike="noStrike" cap="none" dirty="0" smtClean="0">
                <a:solidFill>
                  <a:schemeClr val="dk1"/>
                </a:solidFill>
                <a:highlight>
                  <a:srgbClr val="FFFFFF"/>
                </a:highlight>
                <a:latin typeface="Calibri"/>
                <a:ea typeface="Calibri"/>
                <a:cs typeface="Calibri"/>
                <a:sym typeface="Calibri"/>
              </a:rPr>
              <a:t>The </a:t>
            </a:r>
            <a:r>
              <a:rPr lang="en-US" sz="2400" b="0" i="0" u="none" strike="noStrike" cap="none" dirty="0">
                <a:solidFill>
                  <a:schemeClr val="dk1"/>
                </a:solidFill>
                <a:highlight>
                  <a:srgbClr val="FFFFFF"/>
                </a:highlight>
                <a:latin typeface="Calibri"/>
                <a:ea typeface="Calibri"/>
                <a:cs typeface="Calibri"/>
                <a:sym typeface="Calibri"/>
              </a:rPr>
              <a:t>CZMA provides flexibility to the states to design programs that best address local challenges and work within state and local laws and regulations, while also </a:t>
            </a:r>
            <a:r>
              <a:rPr lang="en-US" sz="2400" dirty="0">
                <a:highlight>
                  <a:srgbClr val="FFFFFF"/>
                </a:highlight>
              </a:rPr>
              <a:t>implementing the legislation’s requirements</a:t>
            </a:r>
            <a:r>
              <a:rPr lang="en-US" sz="2400" b="0" i="0" u="none" strike="noStrike" cap="none" dirty="0">
                <a:solidFill>
                  <a:schemeClr val="dk1"/>
                </a:solidFill>
                <a:highlight>
                  <a:srgbClr val="FFFFFF"/>
                </a:highlight>
                <a:latin typeface="Calibri"/>
                <a:ea typeface="Calibri"/>
                <a:cs typeface="Calibri"/>
                <a:sym typeface="Calibri"/>
              </a:rPr>
              <a:t>, </a:t>
            </a:r>
            <a:r>
              <a:rPr lang="en-US" sz="2400" dirty="0">
                <a:highlight>
                  <a:srgbClr val="FFFFFF"/>
                </a:highlight>
              </a:rPr>
              <a:t>such as</a:t>
            </a:r>
            <a:r>
              <a:rPr lang="en-US" sz="2400" b="0" i="0" u="none" strike="noStrike" cap="none" dirty="0">
                <a:solidFill>
                  <a:schemeClr val="dk1"/>
                </a:solidFill>
                <a:highlight>
                  <a:srgbClr val="FFFFFF"/>
                </a:highlight>
                <a:latin typeface="Calibri"/>
                <a:ea typeface="Calibri"/>
                <a:cs typeface="Calibri"/>
                <a:sym typeface="Calibri"/>
              </a:rPr>
              <a:t> identifying coastal zone boundaries and enforceable policies </a:t>
            </a:r>
            <a:r>
              <a:rPr lang="en-US" sz="2400" dirty="0">
                <a:highlight>
                  <a:srgbClr val="FFFFFF"/>
                </a:highlight>
              </a:rPr>
              <a:t>for managing</a:t>
            </a:r>
            <a:r>
              <a:rPr lang="en-US" sz="2400" b="0" i="0" u="none" strike="noStrike" cap="none" dirty="0">
                <a:solidFill>
                  <a:schemeClr val="dk1"/>
                </a:solidFill>
                <a:highlight>
                  <a:srgbClr val="FFFFFF"/>
                </a:highlight>
                <a:latin typeface="Calibri"/>
                <a:ea typeface="Calibri"/>
                <a:cs typeface="Calibri"/>
                <a:sym typeface="Calibri"/>
              </a:rPr>
              <a:t> land and water uses.</a:t>
            </a:r>
            <a:r>
              <a:rPr lang="en-US" sz="2400" b="0" i="0" u="none" strike="noStrike" cap="none" dirty="0">
                <a:solidFill>
                  <a:schemeClr val="dk1"/>
                </a:solidFill>
                <a:latin typeface="Calibri"/>
                <a:ea typeface="Calibri"/>
                <a:cs typeface="Calibri"/>
                <a:sym typeface="Calibri"/>
              </a:rPr>
              <a:t/>
            </a:r>
            <a:br>
              <a:rPr lang="en-US" sz="2400" b="0" i="0" u="none" strike="noStrike" cap="none" dirty="0">
                <a:solidFill>
                  <a:schemeClr val="dk1"/>
                </a:solidFill>
                <a:latin typeface="Calibri"/>
                <a:ea typeface="Calibri"/>
                <a:cs typeface="Calibri"/>
                <a:sym typeface="Calibri"/>
              </a:rPr>
            </a:br>
            <a:endParaRPr lang="en-US"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Calibri"/>
              <a:ea typeface="Calibri"/>
              <a:cs typeface="Calibri"/>
              <a:sym typeface="Calibri"/>
            </a:endParaRPr>
          </a:p>
        </p:txBody>
      </p:sp>
      <p:grpSp>
        <p:nvGrpSpPr>
          <p:cNvPr id="3" name="Group 2" title="Decorative element"/>
          <p:cNvGrpSpPr/>
          <p:nvPr/>
        </p:nvGrpSpPr>
        <p:grpSpPr>
          <a:xfrm>
            <a:off x="7729775" y="-76200"/>
            <a:ext cx="1414224" cy="6189642"/>
            <a:chOff x="7729775" y="-76200"/>
            <a:chExt cx="1414224" cy="6189642"/>
          </a:xfrm>
        </p:grpSpPr>
        <p:sp>
          <p:nvSpPr>
            <p:cNvPr id="492" name="Shape 492" title="Decorative element"/>
            <p:cNvSpPr/>
            <p:nvPr/>
          </p:nvSpPr>
          <p:spPr>
            <a:xfrm>
              <a:off x="7729775" y="-76200"/>
              <a:ext cx="1414200" cy="61896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93" name="Shape 493"/>
            <p:cNvSpPr txBox="1"/>
            <p:nvPr/>
          </p:nvSpPr>
          <p:spPr>
            <a:xfrm rot="-5400000">
              <a:off x="6354275" y="2769162"/>
              <a:ext cx="4165200" cy="1002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a:solidFill>
                    <a:srgbClr val="999999"/>
                  </a:solidFill>
                  <a:latin typeface="Open Sans"/>
                  <a:ea typeface="Open Sans"/>
                  <a:cs typeface="Open Sans"/>
                  <a:sym typeface="Open Sans"/>
                </a:rPr>
                <a:t>Key Points</a:t>
              </a:r>
            </a:p>
          </p:txBody>
        </p:sp>
        <p:pic>
          <p:nvPicPr>
            <p:cNvPr id="494" name="Shape 494" title="Decorative element"/>
            <p:cNvPicPr preferRelativeResize="0"/>
            <p:nvPr/>
          </p:nvPicPr>
          <p:blipFill rotWithShape="1">
            <a:blip r:embed="rId4" cstate="email">
              <a:alphaModFix amt="45000"/>
              <a:extLst>
                <a:ext uri="{28A0092B-C50C-407E-A947-70E740481C1C}">
                  <a14:useLocalDpi xmlns:a14="http://schemas.microsoft.com/office/drawing/2010/main"/>
                </a:ext>
              </a:extLst>
            </a:blip>
            <a:srcRect/>
            <a:stretch/>
          </p:blipFill>
          <p:spPr>
            <a:xfrm>
              <a:off x="7729799" y="5445042"/>
              <a:ext cx="1414200" cy="668400"/>
            </a:xfrm>
            <a:prstGeom prst="rect">
              <a:avLst/>
            </a:prstGeom>
            <a:noFill/>
            <a:ln>
              <a:noFill/>
            </a:ln>
          </p:spPr>
        </p:pic>
      </p:grpSp>
      <p:sp>
        <p:nvSpPr>
          <p:cNvPr id="2" name="Title 1" hidden="1"/>
          <p:cNvSpPr>
            <a:spLocks noGrp="1"/>
          </p:cNvSpPr>
          <p:nvPr>
            <p:ph type="title"/>
          </p:nvPr>
        </p:nvSpPr>
        <p:spPr/>
        <p:txBody>
          <a:bodyPr/>
          <a:lstStyle/>
          <a:p>
            <a:r>
              <a:rPr lang="en-US" sz="4400" b="0" i="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Key Points 4</a:t>
            </a:r>
            <a:endParaRPr lang="en-US" dirty="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553500" y="35926"/>
            <a:ext cx="7176251" cy="5955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2400" b="0" i="0" u="none" strike="noStrike" cap="none" dirty="0">
              <a:solidFill>
                <a:schemeClr val="dk1"/>
              </a:solidFill>
              <a:latin typeface="Calibri"/>
              <a:ea typeface="Calibri"/>
              <a:cs typeface="Calibri"/>
              <a:sym typeface="Calibri"/>
            </a:endParaRPr>
          </a:p>
          <a:p>
            <a:pPr indent="-342900">
              <a:spcBef>
                <a:spcPts val="0"/>
              </a:spcBef>
              <a:buFont typeface="Arial" panose="020B0604020202020204" pitchFamily="34" charset="0"/>
              <a:buChar char="•"/>
            </a:pPr>
            <a:r>
              <a:rPr lang="en-US" sz="2400" dirty="0"/>
              <a:t>Under the </a:t>
            </a:r>
            <a:r>
              <a:rPr lang="en-US" sz="2400" b="0" i="0" u="none" strike="noStrike" cap="none" dirty="0">
                <a:solidFill>
                  <a:schemeClr val="dk1"/>
                </a:solidFill>
                <a:latin typeface="Calibri"/>
                <a:ea typeface="Calibri"/>
                <a:cs typeface="Calibri"/>
                <a:sym typeface="Calibri"/>
              </a:rPr>
              <a:t>CZMA states </a:t>
            </a:r>
            <a:r>
              <a:rPr lang="en-US" sz="2400" dirty="0"/>
              <a:t>can </a:t>
            </a:r>
            <a:r>
              <a:rPr lang="en-US" sz="2400" b="0" i="0" u="none" strike="noStrike" cap="none" dirty="0">
                <a:solidFill>
                  <a:schemeClr val="dk1"/>
                </a:solidFill>
                <a:latin typeface="Calibri"/>
                <a:ea typeface="Calibri"/>
                <a:cs typeface="Calibri"/>
                <a:sym typeface="Calibri"/>
              </a:rPr>
              <a:t>ensure that</a:t>
            </a:r>
            <a:r>
              <a:rPr lang="en-US" sz="2400" b="1" i="0" u="none" strike="noStrike" cap="none" dirty="0">
                <a:solidFill>
                  <a:srgbClr val="0B5394"/>
                </a:solidFill>
                <a:latin typeface="Calibri"/>
                <a:ea typeface="Calibri"/>
                <a:cs typeface="Calibri"/>
                <a:sym typeface="Calibri"/>
              </a:rPr>
              <a:t> </a:t>
            </a:r>
            <a:r>
              <a:rPr lang="en-US" sz="2400" b="1" i="0" u="none" strike="noStrike" cap="none" dirty="0">
                <a:solidFill>
                  <a:srgbClr val="2955A0"/>
                </a:solidFill>
                <a:latin typeface="Calibri"/>
                <a:ea typeface="Calibri"/>
                <a:cs typeface="Calibri"/>
                <a:sym typeface="Calibri"/>
              </a:rPr>
              <a:t>federal </a:t>
            </a:r>
            <a:r>
              <a:rPr lang="en-US" sz="2400" b="1" i="0" u="none" strike="noStrike" cap="none" dirty="0" smtClean="0">
                <a:solidFill>
                  <a:srgbClr val="2955A0"/>
                </a:solidFill>
                <a:latin typeface="Calibri"/>
                <a:ea typeface="Calibri"/>
                <a:cs typeface="Calibri"/>
                <a:sym typeface="Calibri"/>
              </a:rPr>
              <a:t>actions</a:t>
            </a:r>
            <a:r>
              <a:rPr lang="en-US" sz="2400" b="0" i="0" u="none" strike="noStrike" cap="none" dirty="0" smtClean="0">
                <a:solidFill>
                  <a:srgbClr val="2955A0"/>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that affect state coastal uses or resources (regardless of the location of the </a:t>
            </a:r>
            <a:r>
              <a:rPr lang="en-US" sz="2400" b="0" i="0" u="none" strike="noStrike" cap="none" dirty="0" smtClean="0">
                <a:solidFill>
                  <a:schemeClr val="dk1"/>
                </a:solidFill>
                <a:latin typeface="Calibri"/>
                <a:ea typeface="Calibri"/>
                <a:cs typeface="Calibri"/>
                <a:sym typeface="Calibri"/>
              </a:rPr>
              <a:t>activity</a:t>
            </a:r>
            <a:r>
              <a:rPr lang="en-US" sz="2400" b="0" i="0" u="none" strike="noStrike" cap="none" dirty="0">
                <a:solidFill>
                  <a:schemeClr val="dk1"/>
                </a:solidFill>
                <a:latin typeface="Calibri"/>
                <a:ea typeface="Calibri"/>
                <a:cs typeface="Calibri"/>
                <a:sym typeface="Calibri"/>
              </a:rPr>
              <a:t>) are </a:t>
            </a:r>
            <a:r>
              <a:rPr lang="en-US" sz="2400" b="1" i="0" u="none" strike="noStrike" cap="none" dirty="0">
                <a:solidFill>
                  <a:srgbClr val="2955A0"/>
                </a:solidFill>
                <a:latin typeface="Calibri"/>
                <a:ea typeface="Calibri"/>
                <a:cs typeface="Calibri"/>
                <a:sym typeface="Calibri"/>
              </a:rPr>
              <a:t>consistent</a:t>
            </a:r>
            <a:r>
              <a:rPr lang="en-US" sz="2400" b="0" i="0" u="none" strike="noStrike" cap="none" dirty="0">
                <a:solidFill>
                  <a:schemeClr val="dk1"/>
                </a:solidFill>
                <a:latin typeface="Calibri"/>
                <a:ea typeface="Calibri"/>
                <a:cs typeface="Calibri"/>
                <a:sym typeface="Calibri"/>
              </a:rPr>
              <a:t> with their approved </a:t>
            </a:r>
            <a:br>
              <a:rPr lang="en-US" sz="2400" b="0" i="0" u="none" strike="noStrike" cap="none" dirty="0">
                <a:solidFill>
                  <a:schemeClr val="dk1"/>
                </a:solidFill>
                <a:latin typeface="Calibri"/>
                <a:ea typeface="Calibri"/>
                <a:cs typeface="Calibri"/>
                <a:sym typeface="Calibri"/>
              </a:rPr>
            </a:br>
            <a:r>
              <a:rPr lang="en-US" sz="2400" b="0" i="0" u="none" strike="noStrike" cap="none" dirty="0">
                <a:solidFill>
                  <a:schemeClr val="dk1"/>
                </a:solidFill>
                <a:latin typeface="Calibri"/>
                <a:ea typeface="Calibri"/>
                <a:cs typeface="Calibri"/>
                <a:sym typeface="Calibri"/>
              </a:rPr>
              <a:t>program. </a:t>
            </a:r>
            <a:endParaRPr lang="en-US" sz="2400" b="0" i="0" u="none" strike="noStrike" cap="none" dirty="0" smtClean="0">
              <a:solidFill>
                <a:schemeClr val="dk1"/>
              </a:solidFill>
              <a:latin typeface="Calibri"/>
              <a:ea typeface="Calibri"/>
              <a:cs typeface="Calibri"/>
              <a:sym typeface="Calibri"/>
            </a:endParaRPr>
          </a:p>
          <a:p>
            <a:pPr indent="-342900">
              <a:spcBef>
                <a:spcPts val="0"/>
              </a:spcBef>
              <a:buFont typeface="Arial" panose="020B0604020202020204" pitchFamily="34" charset="0"/>
              <a:buChar char="•"/>
            </a:pPr>
            <a:endParaRPr lang="en-US" sz="2400" b="0" i="0" u="none" strike="noStrike" cap="none" dirty="0">
              <a:solidFill>
                <a:schemeClr val="dk1"/>
              </a:solidFill>
              <a:latin typeface="Calibri"/>
              <a:ea typeface="Calibri"/>
              <a:cs typeface="Calibri"/>
              <a:sym typeface="Calibri"/>
            </a:endParaRPr>
          </a:p>
          <a:p>
            <a:pPr indent="-342900">
              <a:spcBef>
                <a:spcPts val="560"/>
              </a:spcBef>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The CZMA requires an ongoing review of </a:t>
            </a:r>
            <a:r>
              <a:rPr lang="en-US" sz="2400" dirty="0"/>
              <a:t>the state </a:t>
            </a:r>
            <a:r>
              <a:rPr lang="en-US" sz="2400" b="0" i="0" u="none" strike="noStrike" cap="none" dirty="0">
                <a:solidFill>
                  <a:schemeClr val="dk1"/>
                </a:solidFill>
                <a:latin typeface="Calibri"/>
                <a:ea typeface="Calibri"/>
                <a:cs typeface="Calibri"/>
                <a:sym typeface="Calibri"/>
              </a:rPr>
              <a:t>program to ensure </a:t>
            </a:r>
            <a:r>
              <a:rPr lang="en-US" sz="2400" dirty="0"/>
              <a:t>it is being implemented </a:t>
            </a:r>
            <a:r>
              <a:rPr lang="en-US" sz="2400" b="0" i="0" u="none" strike="noStrike" cap="none" dirty="0">
                <a:solidFill>
                  <a:schemeClr val="dk1"/>
                </a:solidFill>
                <a:latin typeface="Calibri"/>
                <a:ea typeface="Calibri"/>
                <a:cs typeface="Calibri"/>
                <a:sym typeface="Calibri"/>
              </a:rPr>
              <a:t>as approved, is addressing </a:t>
            </a:r>
            <a:r>
              <a:rPr lang="en-US" sz="2400" b="1" i="0" u="none" strike="noStrike" cap="none" dirty="0">
                <a:solidFill>
                  <a:srgbClr val="2955A0"/>
                </a:solidFill>
                <a:latin typeface="Calibri"/>
                <a:ea typeface="Calibri"/>
                <a:cs typeface="Calibri"/>
                <a:sym typeface="Calibri"/>
              </a:rPr>
              <a:t>priority goals</a:t>
            </a:r>
            <a:r>
              <a:rPr lang="en-US" sz="2400" b="0" i="0" u="none" strike="noStrike" cap="none" dirty="0">
                <a:solidFill>
                  <a:schemeClr val="dk1"/>
                </a:solidFill>
                <a:latin typeface="Calibri"/>
                <a:ea typeface="Calibri"/>
                <a:cs typeface="Calibri"/>
                <a:sym typeface="Calibri"/>
              </a:rPr>
              <a:t> of the CZMA, and </a:t>
            </a:r>
            <a:r>
              <a:rPr lang="en-US" sz="2400" dirty="0"/>
              <a:t>that</a:t>
            </a:r>
            <a:r>
              <a:rPr lang="en-US" sz="2400" b="0" i="0" u="none" strike="noStrike" cap="none" dirty="0">
                <a:solidFill>
                  <a:schemeClr val="dk1"/>
                </a:solidFill>
                <a:latin typeface="Calibri"/>
                <a:ea typeface="Calibri"/>
                <a:cs typeface="Calibri"/>
                <a:sym typeface="Calibri"/>
              </a:rPr>
              <a:t> funding use is </a:t>
            </a:r>
            <a:r>
              <a:rPr lang="en-US" sz="2400" b="1" i="0" u="none" strike="noStrike" cap="none" dirty="0">
                <a:solidFill>
                  <a:srgbClr val="2955A0"/>
                </a:solidFill>
                <a:latin typeface="Calibri"/>
                <a:ea typeface="Calibri"/>
                <a:cs typeface="Calibri"/>
                <a:sym typeface="Calibri"/>
              </a:rPr>
              <a:t>consistent</a:t>
            </a:r>
            <a:r>
              <a:rPr lang="en-US" sz="2400" b="0" i="0" u="none" strike="noStrike" cap="none" dirty="0">
                <a:solidFill>
                  <a:schemeClr val="dk1"/>
                </a:solidFill>
                <a:latin typeface="Calibri"/>
                <a:ea typeface="Calibri"/>
                <a:cs typeface="Calibri"/>
                <a:sym typeface="Calibri"/>
              </a:rPr>
              <a:t> with </a:t>
            </a:r>
            <a:r>
              <a:rPr lang="en-US" sz="2400" dirty="0"/>
              <a:t>the</a:t>
            </a:r>
            <a:r>
              <a:rPr lang="en-US" sz="2400" b="0" i="0" u="none" strike="noStrike" cap="none" dirty="0">
                <a:solidFill>
                  <a:schemeClr val="dk1"/>
                </a:solidFill>
                <a:latin typeface="Calibri"/>
                <a:ea typeface="Calibri"/>
                <a:cs typeface="Calibri"/>
                <a:sym typeface="Calibri"/>
              </a:rPr>
              <a:t> rules.</a:t>
            </a:r>
          </a:p>
          <a:p>
            <a:pPr indent="-342900">
              <a:spcBef>
                <a:spcPts val="560"/>
              </a:spcBef>
              <a:buFont typeface="Arial" panose="020B0604020202020204" pitchFamily="34" charset="0"/>
              <a:buChar char="•"/>
            </a:pPr>
            <a:endParaRPr lang="en-US" sz="2400" dirty="0" smtClean="0"/>
          </a:p>
          <a:p>
            <a:pPr indent="-342900">
              <a:spcBef>
                <a:spcPts val="560"/>
              </a:spcBef>
              <a:buFont typeface="Arial" panose="020B0604020202020204" pitchFamily="34" charset="0"/>
              <a:buChar char="•"/>
            </a:pPr>
            <a:r>
              <a:rPr lang="en-US" sz="2400" dirty="0" smtClean="0"/>
              <a:t>The </a:t>
            </a:r>
            <a:r>
              <a:rPr lang="en-US" sz="2400" b="1" dirty="0">
                <a:solidFill>
                  <a:srgbClr val="2955A0"/>
                </a:solidFill>
              </a:rPr>
              <a:t>Coastal Nonpoint Pollution Control Program</a:t>
            </a:r>
            <a:r>
              <a:rPr lang="en-US" sz="2400" dirty="0"/>
              <a:t> ensures that participating states have the necessary tools to prevent and control polluted runoff.</a:t>
            </a:r>
          </a:p>
          <a:p>
            <a:pPr marL="0" marR="0" lvl="0" indent="0" algn="l" rtl="0">
              <a:lnSpc>
                <a:spcPct val="100000"/>
              </a:lnSpc>
              <a:spcBef>
                <a:spcPts val="560"/>
              </a:spcBef>
              <a:spcAft>
                <a:spcPts val="0"/>
              </a:spcAft>
              <a:buClr>
                <a:schemeClr val="dk1"/>
              </a:buClr>
              <a:buSzPct val="25000"/>
              <a:buFont typeface="Arial"/>
              <a:buNone/>
            </a:pPr>
            <a:endParaRPr sz="2400" b="0" i="0" u="none" strike="noStrike" cap="none" dirty="0">
              <a:solidFill>
                <a:srgbClr val="FF0000"/>
              </a:solidFill>
              <a:latin typeface="Calibri"/>
              <a:ea typeface="Calibri"/>
              <a:cs typeface="Calibri"/>
              <a:sym typeface="Calibri"/>
            </a:endParaRPr>
          </a:p>
        </p:txBody>
      </p:sp>
      <p:grpSp>
        <p:nvGrpSpPr>
          <p:cNvPr id="3" name="Group 2" title="Decorative element"/>
          <p:cNvGrpSpPr/>
          <p:nvPr/>
        </p:nvGrpSpPr>
        <p:grpSpPr>
          <a:xfrm>
            <a:off x="7729775" y="-76200"/>
            <a:ext cx="1414224" cy="6189642"/>
            <a:chOff x="7729775" y="-76200"/>
            <a:chExt cx="1414224" cy="6189642"/>
          </a:xfrm>
        </p:grpSpPr>
        <p:sp>
          <p:nvSpPr>
            <p:cNvPr id="500" name="Shape 500" title="Decorative element"/>
            <p:cNvSpPr/>
            <p:nvPr/>
          </p:nvSpPr>
          <p:spPr>
            <a:xfrm>
              <a:off x="7729775" y="-76200"/>
              <a:ext cx="1414200" cy="61896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01" name="Shape 501"/>
            <p:cNvSpPr txBox="1"/>
            <p:nvPr/>
          </p:nvSpPr>
          <p:spPr>
            <a:xfrm rot="-5400000">
              <a:off x="6354275" y="2769162"/>
              <a:ext cx="4165200" cy="1002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dirty="0">
                  <a:solidFill>
                    <a:srgbClr val="999999"/>
                  </a:solidFill>
                  <a:latin typeface="Open Sans"/>
                  <a:ea typeface="Open Sans"/>
                  <a:cs typeface="Open Sans"/>
                  <a:sym typeface="Open Sans"/>
                </a:rPr>
                <a:t>Key Points</a:t>
              </a:r>
            </a:p>
          </p:txBody>
        </p:sp>
        <p:pic>
          <p:nvPicPr>
            <p:cNvPr id="502" name="Shape 502" title="Decorative element"/>
            <p:cNvPicPr preferRelativeResize="0"/>
            <p:nvPr/>
          </p:nvPicPr>
          <p:blipFill rotWithShape="1">
            <a:blip r:embed="rId4" cstate="email">
              <a:alphaModFix amt="45000"/>
              <a:extLst>
                <a:ext uri="{28A0092B-C50C-407E-A947-70E740481C1C}">
                  <a14:useLocalDpi xmlns:a14="http://schemas.microsoft.com/office/drawing/2010/main"/>
                </a:ext>
              </a:extLst>
            </a:blip>
            <a:srcRect/>
            <a:stretch/>
          </p:blipFill>
          <p:spPr>
            <a:xfrm>
              <a:off x="7729799" y="5445042"/>
              <a:ext cx="1414200" cy="668400"/>
            </a:xfrm>
            <a:prstGeom prst="rect">
              <a:avLst/>
            </a:prstGeom>
            <a:noFill/>
            <a:ln>
              <a:noFill/>
            </a:ln>
          </p:spPr>
        </p:pic>
      </p:grpSp>
      <p:sp>
        <p:nvSpPr>
          <p:cNvPr id="2" name="Title 1" hidden="1"/>
          <p:cNvSpPr>
            <a:spLocks noGrp="1"/>
          </p:cNvSpPr>
          <p:nvPr>
            <p:ph type="title"/>
          </p:nvPr>
        </p:nvSpPr>
        <p:spPr/>
        <p:txBody>
          <a:bodyPr/>
          <a:lstStyle/>
          <a:p>
            <a:r>
              <a:rPr lang="en-US" sz="4400" b="0" i="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Key Points 5</a:t>
            </a:r>
            <a:endParaRPr lang="en-US" dirty="0"/>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553500" y="321375"/>
            <a:ext cx="6905100" cy="4931400"/>
          </a:xfrm>
          <a:prstGeom prst="rect">
            <a:avLst/>
          </a:prstGeom>
          <a:noFill/>
          <a:ln>
            <a:noFill/>
          </a:ln>
        </p:spPr>
        <p:txBody>
          <a:bodyPr lIns="91425" tIns="45700" rIns="91425" bIns="45700" anchor="t" anchorCtr="0">
            <a:noAutofit/>
          </a:bodyPr>
          <a:lstStyle/>
          <a:p>
            <a:pPr marL="171450" indent="-171450">
              <a:spcBef>
                <a:spcPts val="0"/>
              </a:spcBef>
              <a:buSzPct val="25000"/>
            </a:pPr>
            <a:endParaRPr sz="1200" b="0" i="0" u="none" strike="noStrike" cap="none" dirty="0">
              <a:solidFill>
                <a:schemeClr val="dk1"/>
              </a:solidFill>
              <a:latin typeface="Times New Roman"/>
              <a:ea typeface="Times New Roman"/>
              <a:cs typeface="Times New Roman"/>
              <a:sym typeface="Times New Roman"/>
            </a:endParaRPr>
          </a:p>
          <a:p>
            <a:pPr marL="457200" indent="-457200">
              <a:spcBef>
                <a:spcPts val="0"/>
              </a:spcBef>
            </a:pPr>
            <a:r>
              <a:rPr lang="en-US" sz="2400" b="0" i="0" u="none" strike="noStrike" cap="none" dirty="0">
                <a:solidFill>
                  <a:schemeClr val="dk1"/>
                </a:solidFill>
                <a:latin typeface="Calibri"/>
                <a:ea typeface="Calibri"/>
                <a:cs typeface="Calibri"/>
                <a:sym typeface="Calibri"/>
              </a:rPr>
              <a:t>The CZMA establishes the </a:t>
            </a:r>
            <a:r>
              <a:rPr lang="en-US" sz="2400" b="1" i="0" u="none" strike="noStrike" cap="none" dirty="0">
                <a:solidFill>
                  <a:srgbClr val="2955A0"/>
                </a:solidFill>
                <a:latin typeface="Calibri"/>
                <a:ea typeface="Calibri"/>
                <a:cs typeface="Calibri"/>
                <a:sym typeface="Calibri"/>
              </a:rPr>
              <a:t>Coastal Zone Enhancement Program</a:t>
            </a:r>
            <a:r>
              <a:rPr lang="en-US" sz="2400" dirty="0"/>
              <a:t>, providing</a:t>
            </a:r>
            <a:r>
              <a:rPr lang="en-US" sz="2400" b="0" i="0" u="none" strike="noStrike" cap="none" dirty="0">
                <a:solidFill>
                  <a:schemeClr val="dk1"/>
                </a:solidFill>
                <a:latin typeface="Calibri"/>
                <a:ea typeface="Calibri"/>
                <a:cs typeface="Calibri"/>
                <a:sym typeface="Calibri"/>
              </a:rPr>
              <a:t> incentives </a:t>
            </a:r>
            <a:r>
              <a:rPr lang="en-US" sz="2400" dirty="0"/>
              <a:t>to enhance the state program in nine areas: </a:t>
            </a:r>
            <a:r>
              <a:rPr lang="en-US" sz="2400" b="0" i="0" u="none" strike="noStrike" cap="none" dirty="0">
                <a:solidFill>
                  <a:schemeClr val="dk1"/>
                </a:solidFill>
                <a:latin typeface="Calibri"/>
                <a:ea typeface="Calibri"/>
                <a:cs typeface="Calibri"/>
                <a:sym typeface="Calibri"/>
              </a:rPr>
              <a:t>wetlands, coastal hazards, public access, marine debris, cumulative and secondary impacts, special area management planning, ocean and Great Lakes resources, energy and government facility siting, and aquaculture. </a:t>
            </a:r>
          </a:p>
          <a:p>
            <a:pPr marL="457200" indent="-457200">
              <a:spcBef>
                <a:spcPts val="0"/>
              </a:spcBef>
            </a:pPr>
            <a:endParaRPr sz="2400" b="0" i="0" u="none" strike="noStrike" cap="none" dirty="0">
              <a:solidFill>
                <a:schemeClr val="dk1"/>
              </a:solidFill>
              <a:latin typeface="Times New Roman"/>
              <a:ea typeface="Times New Roman"/>
              <a:cs typeface="Times New Roman"/>
              <a:sym typeface="Times New Roman"/>
            </a:endParaRPr>
          </a:p>
          <a:p>
            <a:pPr marL="457200" indent="-457200">
              <a:spcBef>
                <a:spcPts val="0"/>
              </a:spcBef>
            </a:pPr>
            <a:r>
              <a:rPr lang="en-US" sz="2400" b="0" i="0" u="none" strike="noStrike" cap="none" dirty="0">
                <a:solidFill>
                  <a:schemeClr val="dk1"/>
                </a:solidFill>
                <a:latin typeface="Calibri"/>
                <a:ea typeface="Calibri"/>
                <a:cs typeface="Calibri"/>
                <a:sym typeface="Calibri"/>
              </a:rPr>
              <a:t>NOAA</a:t>
            </a:r>
            <a:r>
              <a:rPr lang="en-US" sz="2400" dirty="0"/>
              <a:t>’s Office for Coastal Management</a:t>
            </a:r>
            <a:r>
              <a:rPr lang="en-US" sz="2400" b="0" i="0" u="none" strike="noStrike" cap="none" dirty="0">
                <a:solidFill>
                  <a:schemeClr val="dk1"/>
                </a:solidFill>
                <a:latin typeface="Calibri"/>
                <a:ea typeface="Calibri"/>
                <a:cs typeface="Calibri"/>
                <a:sym typeface="Calibri"/>
              </a:rPr>
              <a:t> administers the CZMA and provides </a:t>
            </a:r>
            <a:r>
              <a:rPr lang="en-US" sz="2400" b="1" i="0" u="none" strike="noStrike" cap="none" dirty="0">
                <a:solidFill>
                  <a:srgbClr val="2955A0"/>
                </a:solidFill>
                <a:latin typeface="Calibri"/>
                <a:ea typeface="Calibri"/>
                <a:cs typeface="Calibri"/>
                <a:sym typeface="Calibri"/>
              </a:rPr>
              <a:t>on-going assistance</a:t>
            </a:r>
            <a:r>
              <a:rPr lang="en-US" sz="2400" b="0" i="0" u="none" strike="noStrike" cap="none" dirty="0">
                <a:solidFill>
                  <a:schemeClr val="dk1"/>
                </a:solidFill>
                <a:latin typeface="Calibri"/>
                <a:ea typeface="Calibri"/>
                <a:cs typeface="Calibri"/>
                <a:sym typeface="Calibri"/>
              </a:rPr>
              <a:t> to the states in </a:t>
            </a:r>
            <a:r>
              <a:rPr lang="en-US" sz="2400" dirty="0"/>
              <a:t>regards to program implementation.</a:t>
            </a:r>
            <a:r>
              <a:rPr lang="en-US" sz="2400" b="0" i="0" u="none" strike="noStrike" cap="none" dirty="0">
                <a:solidFill>
                  <a:schemeClr val="dk1"/>
                </a:solidFill>
                <a:latin typeface="Calibri"/>
                <a:ea typeface="Calibri"/>
                <a:cs typeface="Calibri"/>
                <a:sym typeface="Calibri"/>
              </a:rPr>
              <a:t> </a:t>
            </a:r>
          </a:p>
        </p:txBody>
      </p:sp>
      <p:grpSp>
        <p:nvGrpSpPr>
          <p:cNvPr id="3" name="Group 2" title="Decorative element"/>
          <p:cNvGrpSpPr/>
          <p:nvPr/>
        </p:nvGrpSpPr>
        <p:grpSpPr>
          <a:xfrm>
            <a:off x="7729775" y="-76200"/>
            <a:ext cx="1414224" cy="6189642"/>
            <a:chOff x="7729775" y="-76200"/>
            <a:chExt cx="1414224" cy="6189642"/>
          </a:xfrm>
        </p:grpSpPr>
        <p:sp>
          <p:nvSpPr>
            <p:cNvPr id="508" name="Shape 508" title="Decorative element"/>
            <p:cNvSpPr/>
            <p:nvPr/>
          </p:nvSpPr>
          <p:spPr>
            <a:xfrm>
              <a:off x="7729775" y="-76200"/>
              <a:ext cx="1414200" cy="61896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09" name="Shape 509"/>
            <p:cNvSpPr txBox="1"/>
            <p:nvPr/>
          </p:nvSpPr>
          <p:spPr>
            <a:xfrm rot="-5400000">
              <a:off x="6354275" y="2769162"/>
              <a:ext cx="4165200" cy="1002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a:solidFill>
                    <a:srgbClr val="999999"/>
                  </a:solidFill>
                  <a:latin typeface="Open Sans"/>
                  <a:ea typeface="Open Sans"/>
                  <a:cs typeface="Open Sans"/>
                  <a:sym typeface="Open Sans"/>
                </a:rPr>
                <a:t>Key Points</a:t>
              </a:r>
            </a:p>
          </p:txBody>
        </p:sp>
        <p:pic>
          <p:nvPicPr>
            <p:cNvPr id="510" name="Shape 510" title="Decorative element"/>
            <p:cNvPicPr preferRelativeResize="0"/>
            <p:nvPr/>
          </p:nvPicPr>
          <p:blipFill rotWithShape="1">
            <a:blip r:embed="rId4" cstate="email">
              <a:alphaModFix amt="45000"/>
              <a:extLst>
                <a:ext uri="{28A0092B-C50C-407E-A947-70E740481C1C}">
                  <a14:useLocalDpi xmlns:a14="http://schemas.microsoft.com/office/drawing/2010/main"/>
                </a:ext>
              </a:extLst>
            </a:blip>
            <a:srcRect/>
            <a:stretch/>
          </p:blipFill>
          <p:spPr>
            <a:xfrm>
              <a:off x="7729799" y="5445042"/>
              <a:ext cx="1414200" cy="668400"/>
            </a:xfrm>
            <a:prstGeom prst="rect">
              <a:avLst/>
            </a:prstGeom>
            <a:noFill/>
            <a:ln>
              <a:noFill/>
            </a:ln>
          </p:spPr>
        </p:pic>
      </p:grpSp>
      <p:sp>
        <p:nvSpPr>
          <p:cNvPr id="2" name="Title 1" hidden="1"/>
          <p:cNvSpPr>
            <a:spLocks noGrp="1"/>
          </p:cNvSpPr>
          <p:nvPr>
            <p:ph type="title"/>
          </p:nvPr>
        </p:nvSpPr>
        <p:spPr/>
        <p:txBody>
          <a:bodyPr/>
          <a:lstStyle/>
          <a:p>
            <a:r>
              <a:rPr lang="en-US" sz="4400" b="0" i="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Key Points 6</a:t>
            </a:r>
            <a:endParaRPr lang="en-US" dirty="0"/>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grpSp>
        <p:nvGrpSpPr>
          <p:cNvPr id="3" name="Group 2" descr="Knowing these key points helps you understand how your program fits within the national context and how you can access helpful resources. "/>
          <p:cNvGrpSpPr/>
          <p:nvPr/>
        </p:nvGrpSpPr>
        <p:grpSpPr>
          <a:xfrm>
            <a:off x="0" y="-76200"/>
            <a:ext cx="9145252" cy="6189599"/>
            <a:chOff x="0" y="-76200"/>
            <a:chExt cx="9145252" cy="6189599"/>
          </a:xfrm>
        </p:grpSpPr>
        <p:sp>
          <p:nvSpPr>
            <p:cNvPr id="515" name="Shape 515" title="Decorative element"/>
            <p:cNvSpPr/>
            <p:nvPr/>
          </p:nvSpPr>
          <p:spPr>
            <a:xfrm>
              <a:off x="0" y="-76200"/>
              <a:ext cx="1414198" cy="6189599"/>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16" name="Shape 516"/>
            <p:cNvSpPr txBox="1"/>
            <p:nvPr/>
          </p:nvSpPr>
          <p:spPr>
            <a:xfrm rot="-5400000">
              <a:off x="-1375499" y="2769163"/>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i="0" u="none" strike="noStrike" cap="none">
                  <a:solidFill>
                    <a:srgbClr val="999999"/>
                  </a:solidFill>
                  <a:latin typeface="Open Sans"/>
                  <a:ea typeface="Open Sans"/>
                  <a:cs typeface="Open Sans"/>
                  <a:sym typeface="Open Sans"/>
                </a:rPr>
                <a:t>Support</a:t>
              </a:r>
            </a:p>
          </p:txBody>
        </p:sp>
        <p:pic>
          <p:nvPicPr>
            <p:cNvPr id="517" name="Shape 517" title="Decorative element"/>
            <p:cNvPicPr preferRelativeResize="0"/>
            <p:nvPr/>
          </p:nvPicPr>
          <p:blipFill rotWithShape="1">
            <a:blip r:embed="rId4" cstate="email">
              <a:alphaModFix amt="45000"/>
              <a:extLst>
                <a:ext uri="{28A0092B-C50C-407E-A947-70E740481C1C}">
                  <a14:useLocalDpi xmlns:a14="http://schemas.microsoft.com/office/drawing/2010/main"/>
                </a:ext>
              </a:extLst>
            </a:blip>
            <a:srcRect/>
            <a:stretch/>
          </p:blipFill>
          <p:spPr>
            <a:xfrm>
              <a:off x="23" y="5445042"/>
              <a:ext cx="1414196" cy="668356"/>
            </a:xfrm>
            <a:prstGeom prst="rect">
              <a:avLst/>
            </a:prstGeom>
            <a:noFill/>
            <a:ln>
              <a:noFill/>
            </a:ln>
          </p:spPr>
        </p:pic>
        <p:pic>
          <p:nvPicPr>
            <p:cNvPr id="518" name="Shape 518"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718425" y="1953275"/>
              <a:ext cx="5246404" cy="2047817"/>
            </a:xfrm>
            <a:prstGeom prst="rect">
              <a:avLst/>
            </a:prstGeom>
            <a:noFill/>
            <a:ln>
              <a:noFill/>
            </a:ln>
          </p:spPr>
        </p:pic>
        <p:sp>
          <p:nvSpPr>
            <p:cNvPr id="519" name="Shape 519" title="Decorative element"/>
            <p:cNvSpPr/>
            <p:nvPr/>
          </p:nvSpPr>
          <p:spPr>
            <a:xfrm rot="1822793">
              <a:off x="7069018" y="1329611"/>
              <a:ext cx="1353090" cy="1168372"/>
            </a:xfrm>
            <a:prstGeom prst="hexagon">
              <a:avLst>
                <a:gd name="adj" fmla="val 28955"/>
                <a:gd name="vf" fmla="val 115470"/>
              </a:avLst>
            </a:prstGeom>
            <a:solidFill>
              <a:srgbClr val="2955A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520" name="Shape 520" title="Decorative element"/>
            <p:cNvGrpSpPr/>
            <p:nvPr/>
          </p:nvGrpSpPr>
          <p:grpSpPr>
            <a:xfrm>
              <a:off x="3166419" y="1079056"/>
              <a:ext cx="1758150" cy="1692252"/>
              <a:chOff x="1777888" y="3147275"/>
              <a:chExt cx="1689229" cy="1625915"/>
            </a:xfrm>
          </p:grpSpPr>
          <p:sp>
            <p:nvSpPr>
              <p:cNvPr id="521" name="Shape 521"/>
              <p:cNvSpPr/>
              <p:nvPr/>
            </p:nvSpPr>
            <p:spPr>
              <a:xfrm rot="1823267">
                <a:off x="1972507" y="3398969"/>
                <a:ext cx="1299990" cy="1122527"/>
              </a:xfrm>
              <a:prstGeom prst="hexagon">
                <a:avLst>
                  <a:gd name="adj" fmla="val 28955"/>
                  <a:gd name="vf" fmla="val 115470"/>
                </a:avLst>
              </a:prstGeom>
              <a:solidFill>
                <a:srgbClr val="2955A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22" name="Shape 522"/>
              <p:cNvSpPr txBox="1"/>
              <p:nvPr/>
            </p:nvSpPr>
            <p:spPr>
              <a:xfrm>
                <a:off x="2132700" y="3628575"/>
                <a:ext cx="1002599" cy="358499"/>
              </a:xfrm>
              <a:prstGeom prst="rect">
                <a:avLst/>
              </a:prstGeom>
              <a:solidFill>
                <a:srgbClr val="2955A0"/>
              </a:solid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Flexible</a:t>
                </a:r>
              </a:p>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Structure</a:t>
                </a:r>
              </a:p>
            </p:txBody>
          </p:sp>
        </p:grpSp>
        <p:sp>
          <p:nvSpPr>
            <p:cNvPr id="523" name="Shape 523" title="Decorative element"/>
            <p:cNvSpPr/>
            <p:nvPr/>
          </p:nvSpPr>
          <p:spPr>
            <a:xfrm rot="1822793">
              <a:off x="5830817" y="1329626"/>
              <a:ext cx="1353090" cy="1168372"/>
            </a:xfrm>
            <a:prstGeom prst="hexagon">
              <a:avLst>
                <a:gd name="adj" fmla="val 28955"/>
                <a:gd name="vf" fmla="val 115470"/>
              </a:avLst>
            </a:prstGeom>
            <a:solidFill>
              <a:srgbClr val="2955A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24" name="Shape 524"/>
            <p:cNvSpPr txBox="1"/>
            <p:nvPr/>
          </p:nvSpPr>
          <p:spPr>
            <a:xfrm>
              <a:off x="5957907" y="1580150"/>
              <a:ext cx="1185900" cy="3731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National</a:t>
              </a:r>
            </a:p>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Network</a:t>
              </a:r>
            </a:p>
          </p:txBody>
        </p:sp>
        <p:sp>
          <p:nvSpPr>
            <p:cNvPr id="525" name="Shape 525" title="Decorative element"/>
            <p:cNvSpPr/>
            <p:nvPr/>
          </p:nvSpPr>
          <p:spPr>
            <a:xfrm rot="1822793">
              <a:off x="4594526" y="1330376"/>
              <a:ext cx="1353090" cy="1168372"/>
            </a:xfrm>
            <a:prstGeom prst="hexagon">
              <a:avLst>
                <a:gd name="adj" fmla="val 28955"/>
                <a:gd name="vf" fmla="val 115470"/>
              </a:avLst>
            </a:prstGeom>
            <a:solidFill>
              <a:srgbClr val="2955A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26" name="Shape 526"/>
            <p:cNvSpPr txBox="1"/>
            <p:nvPr/>
          </p:nvSpPr>
          <p:spPr>
            <a:xfrm>
              <a:off x="4638201" y="1699166"/>
              <a:ext cx="1265398" cy="42929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a:solidFill>
                    <a:srgbClr val="FFFFFF"/>
                  </a:solidFill>
                  <a:latin typeface="Calibri"/>
                  <a:ea typeface="Calibri"/>
                  <a:cs typeface="Calibri"/>
                  <a:sym typeface="Calibri"/>
                </a:rPr>
                <a:t>Voluntary</a:t>
              </a:r>
            </a:p>
          </p:txBody>
        </p:sp>
        <p:sp>
          <p:nvSpPr>
            <p:cNvPr id="527" name="Shape 527" title="Decorative element"/>
            <p:cNvSpPr/>
            <p:nvPr/>
          </p:nvSpPr>
          <p:spPr>
            <a:xfrm rot="1822793">
              <a:off x="2138267" y="1329611"/>
              <a:ext cx="1353090" cy="1168372"/>
            </a:xfrm>
            <a:prstGeom prst="hexagon">
              <a:avLst>
                <a:gd name="adj" fmla="val 28955"/>
                <a:gd name="vf" fmla="val 115470"/>
              </a:avLst>
            </a:prstGeom>
            <a:solidFill>
              <a:srgbClr val="2955A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28" name="Shape 528" title="Decorative element"/>
            <p:cNvSpPr/>
            <p:nvPr/>
          </p:nvSpPr>
          <p:spPr>
            <a:xfrm rot="1822793">
              <a:off x="4594538" y="3456323"/>
              <a:ext cx="1353090" cy="1168372"/>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29" name="Shape 529" title="Decorative element"/>
            <p:cNvSpPr/>
            <p:nvPr/>
          </p:nvSpPr>
          <p:spPr>
            <a:xfrm rot="1822793">
              <a:off x="5821724" y="3456332"/>
              <a:ext cx="1353090" cy="1168372"/>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30" name="Shape 530" title="Decorative element"/>
            <p:cNvSpPr/>
            <p:nvPr/>
          </p:nvSpPr>
          <p:spPr>
            <a:xfrm rot="1822793">
              <a:off x="7048834" y="3456332"/>
              <a:ext cx="1353090" cy="1168372"/>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31" name="Shape 531" title="Decorative element"/>
            <p:cNvSpPr/>
            <p:nvPr/>
          </p:nvSpPr>
          <p:spPr>
            <a:xfrm rot="1822793">
              <a:off x="3369124" y="3456323"/>
              <a:ext cx="1353090" cy="1168372"/>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32" name="Shape 532" title="Decorative element"/>
            <p:cNvSpPr/>
            <p:nvPr/>
          </p:nvSpPr>
          <p:spPr>
            <a:xfrm rot="1822793">
              <a:off x="2140247" y="3456323"/>
              <a:ext cx="1353090" cy="1168372"/>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33" name="Shape 533" title="Decorative element"/>
            <p:cNvSpPr/>
            <p:nvPr/>
          </p:nvSpPr>
          <p:spPr>
            <a:xfrm rot="1822793">
              <a:off x="1524600" y="2392967"/>
              <a:ext cx="1353090" cy="1168372"/>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34" name="Shape 534" title="Decorative element"/>
            <p:cNvSpPr/>
            <p:nvPr/>
          </p:nvSpPr>
          <p:spPr>
            <a:xfrm rot="1822793">
              <a:off x="7664472" y="2392967"/>
              <a:ext cx="1353090" cy="1168372"/>
            </a:xfrm>
            <a:prstGeom prst="hexagon">
              <a:avLst>
                <a:gd name="adj" fmla="val 28955"/>
                <a:gd name="vf" fmla="val 115470"/>
              </a:avLst>
            </a:prstGeom>
            <a:solidFill>
              <a:srgbClr val="2955A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35" name="Shape 535"/>
            <p:cNvSpPr txBox="1"/>
            <p:nvPr/>
          </p:nvSpPr>
          <p:spPr>
            <a:xfrm>
              <a:off x="7136917" y="1580150"/>
              <a:ext cx="1185900" cy="3731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Science</a:t>
              </a:r>
            </a:p>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Based</a:t>
              </a:r>
            </a:p>
          </p:txBody>
        </p:sp>
        <p:sp>
          <p:nvSpPr>
            <p:cNvPr id="536" name="Shape 536"/>
            <p:cNvSpPr txBox="1"/>
            <p:nvPr/>
          </p:nvSpPr>
          <p:spPr>
            <a:xfrm>
              <a:off x="7497953" y="2513508"/>
              <a:ext cx="1647299" cy="3731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Catalyst for</a:t>
              </a:r>
            </a:p>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Problem</a:t>
              </a:r>
            </a:p>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Solving</a:t>
              </a:r>
            </a:p>
          </p:txBody>
        </p:sp>
        <p:sp>
          <p:nvSpPr>
            <p:cNvPr id="537" name="Shape 537"/>
            <p:cNvSpPr txBox="1"/>
            <p:nvPr/>
          </p:nvSpPr>
          <p:spPr>
            <a:xfrm>
              <a:off x="7141400" y="3764107"/>
              <a:ext cx="1185900" cy="3731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Proactive</a:t>
              </a:r>
            </a:p>
          </p:txBody>
        </p:sp>
        <p:sp>
          <p:nvSpPr>
            <p:cNvPr id="538" name="Shape 538"/>
            <p:cNvSpPr txBox="1"/>
            <p:nvPr/>
          </p:nvSpPr>
          <p:spPr>
            <a:xfrm>
              <a:off x="5730857" y="3689376"/>
              <a:ext cx="1471798" cy="3731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Community</a:t>
              </a:r>
            </a:p>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Support</a:t>
              </a:r>
            </a:p>
          </p:txBody>
        </p:sp>
        <p:sp>
          <p:nvSpPr>
            <p:cNvPr id="539" name="Shape 539"/>
            <p:cNvSpPr txBox="1"/>
            <p:nvPr/>
          </p:nvSpPr>
          <p:spPr>
            <a:xfrm>
              <a:off x="4612732" y="3764107"/>
              <a:ext cx="1332600" cy="3731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Partnership</a:t>
              </a:r>
            </a:p>
          </p:txBody>
        </p:sp>
        <p:sp>
          <p:nvSpPr>
            <p:cNvPr id="540" name="Shape 540"/>
            <p:cNvSpPr txBox="1"/>
            <p:nvPr/>
          </p:nvSpPr>
          <p:spPr>
            <a:xfrm>
              <a:off x="3309576" y="3689376"/>
              <a:ext cx="1471798" cy="3731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a:solidFill>
                    <a:srgbClr val="FFFFFF"/>
                  </a:solidFill>
                  <a:latin typeface="Calibri"/>
                  <a:ea typeface="Calibri"/>
                  <a:cs typeface="Calibri"/>
                  <a:sym typeface="Calibri"/>
                </a:rPr>
                <a:t>Coordination</a:t>
              </a:r>
            </a:p>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a:solidFill>
                    <a:srgbClr val="FFFFFF"/>
                  </a:solidFill>
                  <a:latin typeface="Calibri"/>
                  <a:ea typeface="Calibri"/>
                  <a:cs typeface="Calibri"/>
                  <a:sym typeface="Calibri"/>
                </a:rPr>
                <a:t>Collaboration</a:t>
              </a:r>
            </a:p>
          </p:txBody>
        </p:sp>
        <p:sp>
          <p:nvSpPr>
            <p:cNvPr id="541" name="Shape 541"/>
            <p:cNvSpPr txBox="1"/>
            <p:nvPr/>
          </p:nvSpPr>
          <p:spPr>
            <a:xfrm>
              <a:off x="2214621" y="3689376"/>
              <a:ext cx="1185899" cy="3731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Leverages</a:t>
              </a:r>
            </a:p>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Resources</a:t>
              </a:r>
            </a:p>
          </p:txBody>
        </p:sp>
        <p:sp>
          <p:nvSpPr>
            <p:cNvPr id="542" name="Shape 542"/>
            <p:cNvSpPr txBox="1"/>
            <p:nvPr/>
          </p:nvSpPr>
          <p:spPr>
            <a:xfrm>
              <a:off x="1608079" y="2616922"/>
              <a:ext cx="1185900" cy="3731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Technical</a:t>
              </a:r>
            </a:p>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Resources</a:t>
              </a:r>
            </a:p>
          </p:txBody>
        </p:sp>
        <p:sp>
          <p:nvSpPr>
            <p:cNvPr id="543" name="Shape 543"/>
            <p:cNvSpPr txBox="1"/>
            <p:nvPr/>
          </p:nvSpPr>
          <p:spPr>
            <a:xfrm>
              <a:off x="2205513" y="1580070"/>
              <a:ext cx="1185900" cy="3731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Financial</a:t>
              </a:r>
            </a:p>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Resources</a:t>
              </a:r>
            </a:p>
          </p:txBody>
        </p:sp>
      </p:grpSp>
      <p:sp>
        <p:nvSpPr>
          <p:cNvPr id="2" name="Title 1" hidden="1"/>
          <p:cNvSpPr>
            <a:spLocks noGrp="1"/>
          </p:cNvSpPr>
          <p:nvPr>
            <p:ph type="ctrTitle"/>
          </p:nvPr>
        </p:nvSpPr>
        <p:spPr/>
        <p:txBody>
          <a:bodyPr/>
          <a:lstStyle/>
          <a:p>
            <a:r>
              <a:rPr lang="en-US" dirty="0" smtClean="0"/>
              <a:t>Support</a:t>
            </a:r>
            <a:endParaRPr lang="en-US" dirty="0"/>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grpSp>
        <p:nvGrpSpPr>
          <p:cNvPr id="3" name="Group 2" descr="Can you pass CZMA 101?&#10;&#10;The quiz  is 14 multiple choice or true/false questions with two extra credit questions.&#10;&#10;https://coast.noaa.gov/digitalcoast/training/resources/czma-101.html"/>
          <p:cNvGrpSpPr/>
          <p:nvPr/>
        </p:nvGrpSpPr>
        <p:grpSpPr>
          <a:xfrm>
            <a:off x="117276" y="316921"/>
            <a:ext cx="8867400" cy="5634152"/>
            <a:chOff x="117276" y="316921"/>
            <a:chExt cx="8867400" cy="5634152"/>
          </a:xfrm>
        </p:grpSpPr>
        <p:sp>
          <p:nvSpPr>
            <p:cNvPr id="548" name="Shape 548"/>
            <p:cNvSpPr txBox="1"/>
            <p:nvPr/>
          </p:nvSpPr>
          <p:spPr>
            <a:xfrm>
              <a:off x="117276" y="316921"/>
              <a:ext cx="8867400" cy="1076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3600" b="0" i="0" u="sng" strike="noStrike" cap="none" dirty="0">
                  <a:solidFill>
                    <a:schemeClr val="hlink"/>
                  </a:solidFill>
                  <a:latin typeface="Calibri"/>
                  <a:ea typeface="Calibri"/>
                  <a:cs typeface="Calibri"/>
                  <a:sym typeface="Calibri"/>
                  <a:hlinkClick r:id="rId4"/>
                </a:rPr>
                <a:t> Don’t forget to take the quiz</a:t>
              </a:r>
              <a:r>
                <a:rPr lang="en-US" sz="3600" b="0" i="0" u="none" strike="noStrike" cap="none" dirty="0">
                  <a:solidFill>
                    <a:srgbClr val="000000"/>
                  </a:solidFill>
                  <a:latin typeface="Calibri"/>
                  <a:ea typeface="Calibri"/>
                  <a:cs typeface="Calibri"/>
                  <a:sym typeface="Calibri"/>
                </a:rPr>
                <a:t>!</a:t>
              </a:r>
            </a:p>
          </p:txBody>
        </p:sp>
        <p:pic>
          <p:nvPicPr>
            <p:cNvPr id="549" name="Shape 549"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50728" y="1551273"/>
              <a:ext cx="6600600" cy="4399800"/>
            </a:xfrm>
            <a:prstGeom prst="rect">
              <a:avLst/>
            </a:prstGeom>
            <a:noFill/>
            <a:ln>
              <a:noFill/>
            </a:ln>
          </p:spPr>
        </p:pic>
      </p:grpSp>
      <p:sp>
        <p:nvSpPr>
          <p:cNvPr id="2" name="Title 1" hidden="1"/>
          <p:cNvSpPr>
            <a:spLocks noGrp="1"/>
          </p:cNvSpPr>
          <p:nvPr>
            <p:ph type="title"/>
          </p:nvPr>
        </p:nvSpPr>
        <p:spPr/>
        <p:txBody>
          <a:bodyPr/>
          <a:lstStyle/>
          <a:p>
            <a:r>
              <a:rPr lang="en-US" dirty="0" smtClean="0"/>
              <a:t>Quiz</a:t>
            </a:r>
            <a:endParaRPr lang="en-US" dirty="0"/>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pSp>
        <p:nvGrpSpPr>
          <p:cNvPr id="3" name="Group 2" descr="The following provides an overview &#10;of the “good-to-know” sections of the CZMA &#10;that will be useful to new or inexperienced staff.&#10;&#10;This section can follow the previous presentation or be presented at another time."/>
          <p:cNvGrpSpPr/>
          <p:nvPr/>
        </p:nvGrpSpPr>
        <p:grpSpPr>
          <a:xfrm>
            <a:off x="631800" y="-76200"/>
            <a:ext cx="8512173" cy="6189599"/>
            <a:chOff x="631800" y="-76200"/>
            <a:chExt cx="8512173" cy="6189599"/>
          </a:xfrm>
        </p:grpSpPr>
        <p:sp>
          <p:nvSpPr>
            <p:cNvPr id="554" name="Shape 554" title="Decorative element"/>
            <p:cNvSpPr/>
            <p:nvPr/>
          </p:nvSpPr>
          <p:spPr>
            <a:xfrm>
              <a:off x="7729775" y="-76200"/>
              <a:ext cx="1414198" cy="6189599"/>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55" name="Shape 555"/>
            <p:cNvSpPr txBox="1"/>
            <p:nvPr/>
          </p:nvSpPr>
          <p:spPr>
            <a:xfrm rot="-5400000">
              <a:off x="6110973" y="1888952"/>
              <a:ext cx="4651800"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i="0" u="none" strike="noStrike" cap="none" dirty="0">
                  <a:solidFill>
                    <a:srgbClr val="999999"/>
                  </a:solidFill>
                  <a:latin typeface="Open Sans"/>
                  <a:ea typeface="Open Sans"/>
                  <a:cs typeface="Open Sans"/>
                  <a:sym typeface="Open Sans"/>
                </a:rPr>
                <a:t>CZMA </a:t>
              </a:r>
              <a:r>
                <a:rPr lang="en-US" sz="3000" b="1" i="0" u="none" strike="noStrike" cap="none" dirty="0">
                  <a:solidFill>
                    <a:srgbClr val="999999"/>
                  </a:solidFill>
                  <a:latin typeface="Open Sans"/>
                  <a:ea typeface="Open Sans"/>
                  <a:cs typeface="Open Sans"/>
                  <a:sym typeface="Open Sans"/>
                </a:rPr>
                <a:t>Sections</a:t>
              </a:r>
            </a:p>
          </p:txBody>
        </p:sp>
        <p:sp>
          <p:nvSpPr>
            <p:cNvPr id="556" name="Shape 556" descr="The following provides an overview &#10;of the “good-to-know” sections of the CZMA &#10;that will be useful to new or inexperienced staff.&#10;&#10;This section can follow the previous presentation or be presented at another time."/>
            <p:cNvSpPr txBox="1"/>
            <p:nvPr/>
          </p:nvSpPr>
          <p:spPr>
            <a:xfrm>
              <a:off x="631800" y="937075"/>
              <a:ext cx="6995699" cy="4051800"/>
            </a:xfrm>
            <a:prstGeom prst="rect">
              <a:avLst/>
            </a:prstGeom>
            <a:noFill/>
            <a:ln>
              <a:noFill/>
            </a:ln>
          </p:spPr>
          <p:txBody>
            <a:bodyPr lIns="91425" tIns="91425" rIns="91425" bIns="91425" anchor="t" anchorCtr="0">
              <a:noAutofit/>
            </a:bodyPr>
            <a:lstStyle/>
            <a:p>
              <a:pPr marL="0" marR="0" lvl="0" indent="0" algn="l" rtl="0">
                <a:lnSpc>
                  <a:spcPct val="150000"/>
                </a:lnSpc>
                <a:spcBef>
                  <a:spcPts val="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The following provides an overview </a:t>
              </a:r>
              <a:br>
                <a:rPr lang="en-US" sz="2400" b="0" i="0" u="none" strike="noStrike" cap="none" dirty="0">
                  <a:solidFill>
                    <a:srgbClr val="000000"/>
                  </a:solidFill>
                  <a:latin typeface="Arial"/>
                  <a:ea typeface="Arial"/>
                  <a:cs typeface="Arial"/>
                  <a:sym typeface="Arial"/>
                </a:rPr>
              </a:br>
              <a:r>
                <a:rPr lang="en-US" sz="2400" b="0" i="0" u="none" strike="noStrike" cap="none" dirty="0">
                  <a:solidFill>
                    <a:srgbClr val="000000"/>
                  </a:solidFill>
                  <a:latin typeface="Arial"/>
                  <a:ea typeface="Arial"/>
                  <a:cs typeface="Arial"/>
                  <a:sym typeface="Arial"/>
                </a:rPr>
                <a:t>of the </a:t>
              </a:r>
              <a:r>
                <a:rPr lang="en-US" sz="2400" dirty="0"/>
                <a:t>“</a:t>
              </a:r>
              <a:r>
                <a:rPr lang="en-US" sz="2400" b="1" i="0" u="none" strike="noStrike" cap="none" dirty="0">
                  <a:solidFill>
                    <a:srgbClr val="2955A0"/>
                  </a:solidFill>
                  <a:latin typeface="Arial"/>
                  <a:ea typeface="Arial"/>
                  <a:cs typeface="Arial"/>
                  <a:sym typeface="Arial"/>
                </a:rPr>
                <a:t>good-to-know</a:t>
              </a:r>
              <a:r>
                <a:rPr lang="en-US" sz="2400" b="1" dirty="0">
                  <a:solidFill>
                    <a:srgbClr val="0B5394"/>
                  </a:solidFill>
                </a:rPr>
                <a:t>”</a:t>
              </a:r>
              <a:r>
                <a:rPr lang="en-US" sz="2400" b="0" i="0" u="none" strike="noStrike" cap="none" dirty="0">
                  <a:solidFill>
                    <a:srgbClr val="000000"/>
                  </a:solidFill>
                  <a:latin typeface="Arial"/>
                  <a:ea typeface="Arial"/>
                  <a:cs typeface="Arial"/>
                  <a:sym typeface="Arial"/>
                </a:rPr>
                <a:t> sections of the CZMA </a:t>
              </a:r>
              <a:br>
                <a:rPr lang="en-US" sz="2400" b="0" i="0" u="none" strike="noStrike" cap="none" dirty="0">
                  <a:solidFill>
                    <a:srgbClr val="000000"/>
                  </a:solidFill>
                  <a:latin typeface="Arial"/>
                  <a:ea typeface="Arial"/>
                  <a:cs typeface="Arial"/>
                  <a:sym typeface="Arial"/>
                </a:rPr>
              </a:br>
              <a:r>
                <a:rPr lang="en-US" sz="2400" b="0" i="0" u="none" strike="noStrike" cap="none" dirty="0">
                  <a:solidFill>
                    <a:srgbClr val="000000"/>
                  </a:solidFill>
                  <a:latin typeface="Arial"/>
                  <a:ea typeface="Arial"/>
                  <a:cs typeface="Arial"/>
                  <a:sym typeface="Arial"/>
                </a:rPr>
                <a:t>that will be useful to </a:t>
              </a:r>
              <a:r>
                <a:rPr lang="en-US" sz="2400" b="1" i="0" u="none" strike="noStrike" cap="none" dirty="0">
                  <a:solidFill>
                    <a:srgbClr val="2955A0"/>
                  </a:solidFill>
                  <a:latin typeface="Arial"/>
                  <a:ea typeface="Arial"/>
                  <a:cs typeface="Arial"/>
                  <a:sym typeface="Arial"/>
                </a:rPr>
                <a:t>new or inexperienced</a:t>
              </a:r>
              <a:r>
                <a:rPr lang="en-US" sz="2400" b="0" i="0" u="none" strike="noStrike" cap="none" dirty="0">
                  <a:solidFill>
                    <a:srgbClr val="000000"/>
                  </a:solidFill>
                  <a:latin typeface="Arial"/>
                  <a:ea typeface="Arial"/>
                  <a:cs typeface="Arial"/>
                  <a:sym typeface="Arial"/>
                </a:rPr>
                <a:t> staff.</a:t>
              </a:r>
            </a:p>
            <a:p>
              <a:pPr marL="0" marR="0" lvl="0" indent="0" algn="l" rtl="0">
                <a:lnSpc>
                  <a:spcPct val="150000"/>
                </a:lnSpc>
                <a:spcBef>
                  <a:spcPts val="0"/>
                </a:spcBef>
                <a:spcAft>
                  <a:spcPts val="0"/>
                </a:spcAft>
                <a:buClr>
                  <a:srgbClr val="000000"/>
                </a:buClr>
                <a:buFont typeface="Arial"/>
                <a:buNone/>
              </a:pPr>
              <a:endParaRPr sz="2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This section can follow the previous presentation </a:t>
              </a:r>
              <a:br>
                <a:rPr lang="en-US" sz="2400" b="0" i="0" u="none" strike="noStrike" cap="none" dirty="0">
                  <a:solidFill>
                    <a:srgbClr val="000000"/>
                  </a:solidFill>
                  <a:latin typeface="Arial"/>
                  <a:ea typeface="Arial"/>
                  <a:cs typeface="Arial"/>
                  <a:sym typeface="Arial"/>
                </a:rPr>
              </a:br>
              <a:r>
                <a:rPr lang="en-US" sz="2400" b="0" i="0" u="none" strike="noStrike" cap="none" dirty="0">
                  <a:solidFill>
                    <a:srgbClr val="000000"/>
                  </a:solidFill>
                  <a:latin typeface="Arial"/>
                  <a:ea typeface="Arial"/>
                  <a:cs typeface="Arial"/>
                  <a:sym typeface="Arial"/>
                </a:rPr>
                <a:t>or be presented at another time.</a:t>
              </a:r>
            </a:p>
          </p:txBody>
        </p:sp>
        <p:pic>
          <p:nvPicPr>
            <p:cNvPr id="557" name="Shape 557" title="Decorative element"/>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7795403" y="4642400"/>
              <a:ext cx="1288648" cy="1430848"/>
            </a:xfrm>
            <a:prstGeom prst="rect">
              <a:avLst/>
            </a:prstGeom>
            <a:noFill/>
            <a:ln>
              <a:noFill/>
            </a:ln>
          </p:spPr>
        </p:pic>
      </p:grpSp>
      <p:sp>
        <p:nvSpPr>
          <p:cNvPr id="2" name="Title 1" hidden="1"/>
          <p:cNvSpPr>
            <a:spLocks noGrp="1"/>
          </p:cNvSpPr>
          <p:nvPr>
            <p:ph type="ctrTitle"/>
          </p:nvPr>
        </p:nvSpPr>
        <p:spPr/>
        <p:txBody>
          <a:bodyPr/>
          <a:lstStyle/>
          <a:p>
            <a:r>
              <a:rPr lang="en-US" dirty="0" smtClean="0"/>
              <a:t>CZMA</a:t>
            </a:r>
            <a:r>
              <a:rPr lang="en-US" baseline="0" dirty="0" smtClean="0"/>
              <a:t> “good-to-know” sections</a:t>
            </a:r>
            <a:endParaRPr lang="en-US"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pSp>
        <p:nvGrpSpPr>
          <p:cNvPr id="5" name="Group 4" descr="Your work furthers local, state, and national coastal management goals, including efforts to protect natural resources; manage development in high hazard areas; give development priority to coastal-dependent uses; provide public access for recreation; prioritize water-dependent uses; and coordinate state and federal actions." title="Graphic flowchart"/>
          <p:cNvGrpSpPr/>
          <p:nvPr/>
        </p:nvGrpSpPr>
        <p:grpSpPr>
          <a:xfrm>
            <a:off x="1042624" y="-76200"/>
            <a:ext cx="8101371" cy="6259441"/>
            <a:chOff x="1042624" y="-76200"/>
            <a:chExt cx="8101371" cy="6259441"/>
          </a:xfrm>
        </p:grpSpPr>
        <p:sp>
          <p:nvSpPr>
            <p:cNvPr id="128" name="Shape 128" title="Connections graphic"/>
            <p:cNvSpPr/>
            <p:nvPr/>
          </p:nvSpPr>
          <p:spPr>
            <a:xfrm>
              <a:off x="7729775" y="-76200"/>
              <a:ext cx="1414198" cy="6189599"/>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9" name="Shape 129"/>
            <p:cNvSpPr txBox="1"/>
            <p:nvPr/>
          </p:nvSpPr>
          <p:spPr>
            <a:xfrm rot="-5400000">
              <a:off x="6354274" y="2769163"/>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i="0" u="none" strike="noStrike" cap="none">
                  <a:solidFill>
                    <a:srgbClr val="999999"/>
                  </a:solidFill>
                  <a:latin typeface="Open Sans"/>
                  <a:ea typeface="Open Sans"/>
                  <a:cs typeface="Open Sans"/>
                  <a:sym typeface="Open Sans"/>
                </a:rPr>
                <a:t>Connections</a:t>
              </a:r>
            </a:p>
          </p:txBody>
        </p:sp>
        <p:pic>
          <p:nvPicPr>
            <p:cNvPr id="130" name="Shape 130" title="Decorative element"/>
            <p:cNvPicPr preferRelativeResize="0"/>
            <p:nvPr/>
          </p:nvPicPr>
          <p:blipFill rotWithShape="1">
            <a:blip r:embed="rId4" cstate="email">
              <a:alphaModFix amt="45000"/>
              <a:extLst>
                <a:ext uri="{28A0092B-C50C-407E-A947-70E740481C1C}">
                  <a14:useLocalDpi xmlns:a14="http://schemas.microsoft.com/office/drawing/2010/main"/>
                </a:ext>
              </a:extLst>
            </a:blip>
            <a:srcRect/>
            <a:stretch/>
          </p:blipFill>
          <p:spPr>
            <a:xfrm>
              <a:off x="7729799" y="5445042"/>
              <a:ext cx="1414196" cy="668356"/>
            </a:xfrm>
            <a:prstGeom prst="rect">
              <a:avLst/>
            </a:prstGeom>
            <a:noFill/>
            <a:ln>
              <a:noFill/>
            </a:ln>
          </p:spPr>
        </p:pic>
        <p:pic>
          <p:nvPicPr>
            <p:cNvPr id="131" name="Shape 131"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42624" y="4215742"/>
              <a:ext cx="5040622" cy="1967499"/>
            </a:xfrm>
            <a:prstGeom prst="rect">
              <a:avLst/>
            </a:prstGeom>
            <a:noFill/>
            <a:ln>
              <a:noFill/>
            </a:ln>
          </p:spPr>
        </p:pic>
        <p:sp>
          <p:nvSpPr>
            <p:cNvPr id="132" name="Shape 132" title="Decorative element"/>
            <p:cNvSpPr/>
            <p:nvPr/>
          </p:nvSpPr>
          <p:spPr>
            <a:xfrm rot="1823267">
              <a:off x="4024095" y="3616593"/>
              <a:ext cx="1299990" cy="1122527"/>
            </a:xfrm>
            <a:prstGeom prst="hexagon">
              <a:avLst>
                <a:gd name="adj" fmla="val 28955"/>
                <a:gd name="vf" fmla="val 115470"/>
              </a:avLst>
            </a:prstGeom>
            <a:solidFill>
              <a:srgbClr val="1155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3" name="Shape 133" title="Decorative element"/>
            <p:cNvSpPr/>
            <p:nvPr/>
          </p:nvSpPr>
          <p:spPr>
            <a:xfrm rot="1823267">
              <a:off x="1662857" y="3616345"/>
              <a:ext cx="1299990" cy="1122527"/>
            </a:xfrm>
            <a:prstGeom prst="hexagon">
              <a:avLst>
                <a:gd name="adj" fmla="val 28955"/>
                <a:gd name="vf" fmla="val 115470"/>
              </a:avLst>
            </a:prstGeom>
            <a:solidFill>
              <a:srgbClr val="2955A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4" name="Shape 134" title="Decorative element"/>
            <p:cNvSpPr/>
            <p:nvPr/>
          </p:nvSpPr>
          <p:spPr>
            <a:xfrm rot="1823267">
              <a:off x="4596838" y="2608475"/>
              <a:ext cx="1299990" cy="1122527"/>
            </a:xfrm>
            <a:prstGeom prst="hexagon">
              <a:avLst>
                <a:gd name="adj" fmla="val 28955"/>
                <a:gd name="vf" fmla="val 115470"/>
              </a:avLst>
            </a:prstGeom>
            <a:solidFill>
              <a:srgbClr val="1155C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5" name="Shape 135" title="Decorative element"/>
            <p:cNvSpPr/>
            <p:nvPr/>
          </p:nvSpPr>
          <p:spPr>
            <a:xfrm rot="1823267">
              <a:off x="3432493" y="612646"/>
              <a:ext cx="1299990" cy="1122527"/>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6" name="Shape 136" title="Decorative element"/>
            <p:cNvSpPr/>
            <p:nvPr/>
          </p:nvSpPr>
          <p:spPr>
            <a:xfrm rot="1823267">
              <a:off x="2848015" y="1618250"/>
              <a:ext cx="1299990" cy="1122527"/>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7" name="Shape 137" title="Decorative element"/>
            <p:cNvSpPr/>
            <p:nvPr/>
          </p:nvSpPr>
          <p:spPr>
            <a:xfrm rot="1823267">
              <a:off x="3428647" y="2605739"/>
              <a:ext cx="1299990" cy="1122527"/>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buClr>
                  <a:srgbClr val="000000"/>
                </a:buClr>
              </a:pPr>
              <a:endParaRPr sz="1400" b="0" i="0" u="none" strike="noStrike" cap="none" dirty="0">
                <a:solidFill>
                  <a:srgbClr val="000000"/>
                </a:solidFill>
                <a:latin typeface="Arial"/>
                <a:ea typeface="Arial"/>
                <a:cs typeface="Arial"/>
                <a:sym typeface="Arial"/>
              </a:endParaRPr>
            </a:p>
          </p:txBody>
        </p:sp>
        <p:sp>
          <p:nvSpPr>
            <p:cNvPr id="138" name="Shape 138" title="Decorative element"/>
            <p:cNvSpPr/>
            <p:nvPr/>
          </p:nvSpPr>
          <p:spPr>
            <a:xfrm rot="1823267">
              <a:off x="5180984" y="1612012"/>
              <a:ext cx="1299990" cy="1122527"/>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9" name="Shape 139" title="Decorative element"/>
            <p:cNvSpPr/>
            <p:nvPr/>
          </p:nvSpPr>
          <p:spPr>
            <a:xfrm rot="1823267">
              <a:off x="4649099" y="613828"/>
              <a:ext cx="1299990" cy="1122527"/>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buClr>
                  <a:srgbClr val="000000"/>
                </a:buClr>
              </a:pPr>
              <a:endParaRPr sz="1400" b="0" i="0" u="none" strike="noStrike" cap="none" dirty="0">
                <a:solidFill>
                  <a:srgbClr val="000000"/>
                </a:solidFill>
                <a:latin typeface="Arial"/>
                <a:ea typeface="Arial"/>
                <a:cs typeface="Arial"/>
                <a:sym typeface="Arial"/>
              </a:endParaRPr>
            </a:p>
          </p:txBody>
        </p:sp>
        <p:sp>
          <p:nvSpPr>
            <p:cNvPr id="140" name="Shape 140"/>
            <p:cNvSpPr txBox="1"/>
            <p:nvPr/>
          </p:nvSpPr>
          <p:spPr>
            <a:xfrm>
              <a:off x="1894950" y="3998350"/>
              <a:ext cx="835800" cy="358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Federal</a:t>
              </a:r>
            </a:p>
          </p:txBody>
        </p:sp>
        <p:sp>
          <p:nvSpPr>
            <p:cNvPr id="141" name="Shape 141"/>
            <p:cNvSpPr txBox="1"/>
            <p:nvPr/>
          </p:nvSpPr>
          <p:spPr>
            <a:xfrm>
              <a:off x="3956950" y="3701350"/>
              <a:ext cx="1414198" cy="1212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1" i="0" u="none" strike="noStrike" cap="none">
                  <a:solidFill>
                    <a:srgbClr val="FFFFFF"/>
                  </a:solidFill>
                  <a:latin typeface="Calibri"/>
                  <a:ea typeface="Calibri"/>
                  <a:cs typeface="Calibri"/>
                  <a:sym typeface="Calibri"/>
                </a:rPr>
                <a:t>Coastal</a:t>
              </a:r>
            </a:p>
            <a:p>
              <a:pPr marL="0" marR="0" lvl="0" indent="0" algn="ctr" rtl="0">
                <a:lnSpc>
                  <a:spcPct val="100000"/>
                </a:lnSpc>
                <a:spcBef>
                  <a:spcPts val="0"/>
                </a:spcBef>
                <a:spcAft>
                  <a:spcPts val="0"/>
                </a:spcAft>
                <a:buClr>
                  <a:schemeClr val="dk1"/>
                </a:buClr>
                <a:buSzPct val="25000"/>
                <a:buFont typeface="Arial"/>
                <a:buNone/>
              </a:pPr>
              <a:r>
                <a:rPr lang="en-US" sz="1400" b="1" i="0" u="none" strike="noStrike" cap="none">
                  <a:solidFill>
                    <a:schemeClr val="lt1"/>
                  </a:solidFill>
                  <a:latin typeface="Calibri"/>
                  <a:ea typeface="Calibri"/>
                  <a:cs typeface="Calibri"/>
                  <a:sym typeface="Calibri"/>
                </a:rPr>
                <a:t>States</a:t>
              </a:r>
            </a:p>
            <a:p>
              <a:pPr marL="0" marR="0" lvl="0" indent="0" algn="ctr" rtl="0">
                <a:lnSpc>
                  <a:spcPct val="100000"/>
                </a:lnSpc>
                <a:spcBef>
                  <a:spcPts val="0"/>
                </a:spcBef>
                <a:spcAft>
                  <a:spcPts val="0"/>
                </a:spcAft>
                <a:buClr>
                  <a:schemeClr val="dk1"/>
                </a:buClr>
                <a:buFont typeface="Arial"/>
                <a:buNone/>
              </a:pPr>
              <a:r>
                <a:rPr lang="en-US" b="1">
                  <a:solidFill>
                    <a:schemeClr val="lt1"/>
                  </a:solidFill>
                  <a:latin typeface="Calibri"/>
                  <a:ea typeface="Calibri"/>
                  <a:cs typeface="Calibri"/>
                  <a:sym typeface="Calibri"/>
                </a:rPr>
                <a:t>and T</a:t>
              </a:r>
              <a:r>
                <a:rPr lang="en-US" sz="1400" b="1" i="0" u="none" strike="noStrike" cap="none">
                  <a:solidFill>
                    <a:schemeClr val="lt1"/>
                  </a:solidFill>
                  <a:latin typeface="Calibri"/>
                  <a:ea typeface="Calibri"/>
                  <a:cs typeface="Calibri"/>
                  <a:sym typeface="Calibri"/>
                </a:rPr>
                <a:t>erritories</a:t>
              </a:r>
            </a:p>
          </p:txBody>
        </p:sp>
        <p:sp>
          <p:nvSpPr>
            <p:cNvPr id="142" name="Shape 142"/>
            <p:cNvSpPr txBox="1"/>
            <p:nvPr/>
          </p:nvSpPr>
          <p:spPr>
            <a:xfrm>
              <a:off x="4638875" y="2722382"/>
              <a:ext cx="1215898" cy="91409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dirty="0">
                  <a:solidFill>
                    <a:srgbClr val="FFFFFF"/>
                  </a:solidFill>
                  <a:latin typeface="Calibri"/>
                  <a:ea typeface="Calibri"/>
                  <a:cs typeface="Calibri"/>
                  <a:sym typeface="Calibri"/>
                </a:rPr>
                <a:t>Coastal Management</a:t>
              </a:r>
            </a:p>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dirty="0">
                  <a:solidFill>
                    <a:srgbClr val="FFFFFF"/>
                  </a:solidFill>
                  <a:latin typeface="Calibri"/>
                  <a:ea typeface="Calibri"/>
                  <a:cs typeface="Calibri"/>
                  <a:sym typeface="Calibri"/>
                </a:rPr>
                <a:t>Program</a:t>
              </a:r>
            </a:p>
          </p:txBody>
        </p:sp>
        <p:sp>
          <p:nvSpPr>
            <p:cNvPr id="143" name="Shape 143"/>
            <p:cNvSpPr txBox="1"/>
            <p:nvPr/>
          </p:nvSpPr>
          <p:spPr>
            <a:xfrm>
              <a:off x="5365378" y="1956415"/>
              <a:ext cx="931200" cy="358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Enhance</a:t>
              </a:r>
            </a:p>
          </p:txBody>
        </p:sp>
        <p:sp>
          <p:nvSpPr>
            <p:cNvPr id="144" name="Shape 144"/>
            <p:cNvSpPr txBox="1"/>
            <p:nvPr/>
          </p:nvSpPr>
          <p:spPr>
            <a:xfrm>
              <a:off x="3659291" y="2950133"/>
              <a:ext cx="835800" cy="358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dirty="0">
                  <a:solidFill>
                    <a:srgbClr val="FFFFFF"/>
                  </a:solidFill>
                  <a:latin typeface="Calibri"/>
                  <a:ea typeface="Calibri"/>
                  <a:cs typeface="Calibri"/>
                  <a:sym typeface="Calibri"/>
                </a:rPr>
                <a:t>Restore</a:t>
              </a:r>
            </a:p>
          </p:txBody>
        </p:sp>
        <p:sp>
          <p:nvSpPr>
            <p:cNvPr id="145" name="Shape 145"/>
            <p:cNvSpPr txBox="1"/>
            <p:nvPr/>
          </p:nvSpPr>
          <p:spPr>
            <a:xfrm>
              <a:off x="5821407" y="2997822"/>
              <a:ext cx="1414198" cy="443700"/>
            </a:xfrm>
            <a:prstGeom prst="rect">
              <a:avLst/>
            </a:prstGeom>
            <a:solidFill>
              <a:srgbClr val="1155CC"/>
            </a:solidFill>
            <a:ln w="19050" cap="flat" cmpd="sng">
              <a:solidFill>
                <a:srgbClr val="FFFFFF"/>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a:solidFill>
                    <a:srgbClr val="FFFFFF"/>
                  </a:solidFill>
                  <a:latin typeface="Calibri"/>
                  <a:ea typeface="Calibri"/>
                  <a:cs typeface="Calibri"/>
                  <a:sym typeface="Calibri"/>
                </a:rPr>
                <a:t>You are here</a:t>
              </a:r>
            </a:p>
          </p:txBody>
        </p:sp>
        <p:sp>
          <p:nvSpPr>
            <p:cNvPr id="146" name="Shape 146" title="Develop"/>
            <p:cNvSpPr txBox="1"/>
            <p:nvPr/>
          </p:nvSpPr>
          <p:spPr>
            <a:xfrm>
              <a:off x="3063183" y="1971208"/>
              <a:ext cx="931200" cy="358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dirty="0">
                  <a:solidFill>
                    <a:srgbClr val="FFFFFF"/>
                  </a:solidFill>
                  <a:latin typeface="Calibri"/>
                  <a:ea typeface="Calibri"/>
                  <a:cs typeface="Calibri"/>
                  <a:sym typeface="Calibri"/>
                </a:rPr>
                <a:t>Develop</a:t>
              </a:r>
            </a:p>
          </p:txBody>
        </p:sp>
        <p:sp>
          <p:nvSpPr>
            <p:cNvPr id="147" name="Shape 147" title="Preserve"/>
            <p:cNvSpPr txBox="1"/>
            <p:nvPr/>
          </p:nvSpPr>
          <p:spPr>
            <a:xfrm>
              <a:off x="3632825" y="1000644"/>
              <a:ext cx="931200" cy="358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Preserve</a:t>
              </a:r>
            </a:p>
          </p:txBody>
        </p:sp>
        <p:sp>
          <p:nvSpPr>
            <p:cNvPr id="148" name="Shape 148" title="Protect"/>
            <p:cNvSpPr txBox="1"/>
            <p:nvPr/>
          </p:nvSpPr>
          <p:spPr>
            <a:xfrm>
              <a:off x="4846416" y="994658"/>
              <a:ext cx="809698" cy="358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dirty="0">
                  <a:solidFill>
                    <a:srgbClr val="FFFFFF"/>
                  </a:solidFill>
                  <a:latin typeface="Calibri"/>
                  <a:ea typeface="Calibri"/>
                  <a:cs typeface="Calibri"/>
                  <a:sym typeface="Calibri"/>
                </a:rPr>
                <a:t>Protect</a:t>
              </a:r>
            </a:p>
          </p:txBody>
        </p:sp>
        <p:sp>
          <p:nvSpPr>
            <p:cNvPr id="149" name="Shape 149" title="Decorative element"/>
            <p:cNvSpPr/>
            <p:nvPr/>
          </p:nvSpPr>
          <p:spPr>
            <a:xfrm>
              <a:off x="2758225" y="3955450"/>
              <a:ext cx="1489498" cy="526500"/>
            </a:xfrm>
            <a:prstGeom prst="leftRightArrow">
              <a:avLst>
                <a:gd name="adj1" fmla="val 50000"/>
                <a:gd name="adj2" fmla="val 53874"/>
              </a:avLst>
            </a:prstGeom>
            <a:noFill/>
            <a:ln w="28575"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0" name="Shape 150" title="Decorative element"/>
            <p:cNvSpPr/>
            <p:nvPr/>
          </p:nvSpPr>
          <p:spPr>
            <a:xfrm>
              <a:off x="2792075" y="3969537"/>
              <a:ext cx="1414198" cy="499800"/>
            </a:xfrm>
            <a:prstGeom prst="leftRightArrow">
              <a:avLst>
                <a:gd name="adj1" fmla="val 50000"/>
                <a:gd name="adj2" fmla="val 50000"/>
              </a:avLst>
            </a:prstGeom>
            <a:solidFill>
              <a:srgbClr val="CFE2F3"/>
            </a:solidFill>
            <a:ln w="2857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1" name="Shape 151"/>
            <p:cNvSpPr txBox="1"/>
            <p:nvPr/>
          </p:nvSpPr>
          <p:spPr>
            <a:xfrm>
              <a:off x="2913775" y="3998600"/>
              <a:ext cx="1414198" cy="358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600" b="1" i="0" u="none" strike="noStrike" cap="none">
                  <a:solidFill>
                    <a:srgbClr val="000000"/>
                  </a:solidFill>
                  <a:latin typeface="Calibri"/>
                  <a:ea typeface="Calibri"/>
                  <a:cs typeface="Calibri"/>
                  <a:sym typeface="Calibri"/>
                </a:rPr>
                <a:t>Partnership</a:t>
              </a:r>
            </a:p>
          </p:txBody>
        </p:sp>
        <p:sp>
          <p:nvSpPr>
            <p:cNvPr id="152" name="Shape 152" title="Decorative element"/>
            <p:cNvSpPr/>
            <p:nvPr/>
          </p:nvSpPr>
          <p:spPr>
            <a:xfrm rot="1823267">
              <a:off x="4014065" y="1616226"/>
              <a:ext cx="1299990" cy="1122527"/>
            </a:xfrm>
            <a:prstGeom prst="hexagon">
              <a:avLst>
                <a:gd name="adj" fmla="val 28955"/>
                <a:gd name="vf" fmla="val 115470"/>
              </a:avLst>
            </a:prstGeom>
            <a:solidFill>
              <a:srgbClr val="1C458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3" name="Shape 153"/>
            <p:cNvSpPr txBox="1"/>
            <p:nvPr/>
          </p:nvSpPr>
          <p:spPr>
            <a:xfrm>
              <a:off x="4200307" y="1851363"/>
              <a:ext cx="931200" cy="3584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dirty="0">
                  <a:solidFill>
                    <a:srgbClr val="FFFFFF"/>
                  </a:solidFill>
                  <a:latin typeface="Calibri"/>
                  <a:ea typeface="Calibri"/>
                  <a:cs typeface="Calibri"/>
                  <a:sym typeface="Calibri"/>
                </a:rPr>
                <a:t>Coastal Zone</a:t>
              </a:r>
            </a:p>
          </p:txBody>
        </p:sp>
        <p:pic>
          <p:nvPicPr>
            <p:cNvPr id="155" name="Shape 155" title="Decorative elemen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949006" y="769067"/>
              <a:ext cx="1492849" cy="2239854"/>
            </a:xfrm>
            <a:prstGeom prst="rect">
              <a:avLst/>
            </a:prstGeom>
            <a:noFill/>
            <a:ln>
              <a:noFill/>
            </a:ln>
          </p:spPr>
        </p:pic>
      </p:grpSp>
      <p:sp>
        <p:nvSpPr>
          <p:cNvPr id="4" name="Title 3"/>
          <p:cNvSpPr>
            <a:spLocks noGrp="1"/>
          </p:cNvSpPr>
          <p:nvPr>
            <p:ph type="ctrTitle"/>
          </p:nvPr>
        </p:nvSpPr>
        <p:spPr>
          <a:xfrm>
            <a:off x="569170" y="1077179"/>
            <a:ext cx="2443429" cy="1470000"/>
          </a:xfrm>
        </p:spPr>
        <p:txBody>
          <a:bodyPr/>
          <a:lstStyle/>
          <a:p>
            <a:pPr lvl="0" algn="l">
              <a:buClr>
                <a:srgbClr val="000000"/>
              </a:buClr>
              <a:buSzPct val="25000"/>
            </a:pPr>
            <a:r>
              <a:rPr lang="en-US" sz="2400" b="1" dirty="0">
                <a:solidFill>
                  <a:srgbClr val="000000"/>
                </a:solidFill>
              </a:rPr>
              <a:t>How your work furthers coastal </a:t>
            </a:r>
            <a:br>
              <a:rPr lang="en-US" sz="2400" b="1" dirty="0">
                <a:solidFill>
                  <a:srgbClr val="000000"/>
                </a:solidFill>
              </a:rPr>
            </a:br>
            <a:r>
              <a:rPr lang="en-US" sz="2400" b="1" dirty="0">
                <a:solidFill>
                  <a:srgbClr val="000000"/>
                </a:solidFill>
              </a:rPr>
              <a:t>management </a:t>
            </a:r>
            <a:br>
              <a:rPr lang="en-US" sz="2400" b="1" dirty="0">
                <a:solidFill>
                  <a:srgbClr val="000000"/>
                </a:solidFill>
              </a:rPr>
            </a:br>
            <a:r>
              <a:rPr lang="en-US" sz="2400" b="1" dirty="0">
                <a:solidFill>
                  <a:srgbClr val="000000"/>
                </a:solidFill>
              </a:rPr>
              <a:t>goals</a:t>
            </a:r>
            <a:r>
              <a:rPr lang="en-US" sz="2400" b="1" dirty="0">
                <a:solidFill>
                  <a:srgbClr val="000000"/>
                </a:solidFill>
                <a:latin typeface="Arial"/>
                <a:ea typeface="Arial"/>
                <a:cs typeface="Arial"/>
                <a:sym typeface="Arial"/>
              </a:rPr>
              <a:t> </a:t>
            </a: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grpSp>
        <p:nvGrpSpPr>
          <p:cNvPr id="3" name="Group 2" descr="Let’s take a moment to jump into some of the specific parts of the CZMA that play a role in developing and implementing a coastal management program.  You’ll hear these terms around your office. Some people refer to these components by the corresponding section number in the legislation, others by the types of activities or programs the section focuses on. We will use both.&#10;"/>
          <p:cNvGrpSpPr/>
          <p:nvPr/>
        </p:nvGrpSpPr>
        <p:grpSpPr>
          <a:xfrm>
            <a:off x="131050" y="138325"/>
            <a:ext cx="8867400" cy="5969298"/>
            <a:chOff x="131050" y="138325"/>
            <a:chExt cx="8867400" cy="5969298"/>
          </a:xfrm>
        </p:grpSpPr>
        <p:sp>
          <p:nvSpPr>
            <p:cNvPr id="562" name="Shape 562"/>
            <p:cNvSpPr txBox="1"/>
            <p:nvPr/>
          </p:nvSpPr>
          <p:spPr>
            <a:xfrm>
              <a:off x="131050" y="138325"/>
              <a:ext cx="8867400" cy="11114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3600" b="0" i="0" u="none" strike="noStrike" cap="none" dirty="0">
                  <a:solidFill>
                    <a:srgbClr val="000000"/>
                  </a:solidFill>
                  <a:latin typeface="Calibri"/>
                  <a:ea typeface="Calibri"/>
                  <a:cs typeface="Calibri"/>
                  <a:sym typeface="Calibri"/>
                </a:rPr>
                <a:t> </a:t>
              </a:r>
              <a:r>
                <a:rPr lang="en-US" sz="3600" b="1" i="0" u="none" strike="noStrike" cap="none" dirty="0">
                  <a:solidFill>
                    <a:srgbClr val="2955A0"/>
                  </a:solidFill>
                  <a:latin typeface="Calibri"/>
                  <a:ea typeface="Calibri"/>
                  <a:cs typeface="Calibri"/>
                  <a:sym typeface="Calibri"/>
                </a:rPr>
                <a:t>8</a:t>
              </a:r>
              <a:r>
                <a:rPr lang="en-US" sz="3600" b="0" i="0" u="none" strike="noStrike" cap="none" dirty="0">
                  <a:solidFill>
                    <a:srgbClr val="000000"/>
                  </a:solidFill>
                  <a:latin typeface="Calibri"/>
                  <a:ea typeface="Calibri"/>
                  <a:cs typeface="Calibri"/>
                  <a:sym typeface="Calibri"/>
                </a:rPr>
                <a:t> Good-to-Know Sections of the CZMA </a:t>
              </a:r>
            </a:p>
          </p:txBody>
        </p:sp>
        <p:pic>
          <p:nvPicPr>
            <p:cNvPr id="563" name="Shape 563"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2137" y="651849"/>
              <a:ext cx="8185235" cy="5455774"/>
            </a:xfrm>
            <a:prstGeom prst="rect">
              <a:avLst/>
            </a:prstGeom>
            <a:noFill/>
            <a:ln>
              <a:noFill/>
            </a:ln>
          </p:spPr>
        </p:pic>
      </p:grpSp>
      <p:sp>
        <p:nvSpPr>
          <p:cNvPr id="2" name="Title 1" hidden="1"/>
          <p:cNvSpPr>
            <a:spLocks noGrp="1"/>
          </p:cNvSpPr>
          <p:nvPr>
            <p:ph type="title"/>
          </p:nvPr>
        </p:nvSpPr>
        <p:spPr/>
        <p:txBody>
          <a:bodyPr/>
          <a:lstStyle/>
          <a:p>
            <a:pPr rtl="0"/>
            <a:r>
              <a:rPr lang="en-US" sz="3600" b="0" i="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b="1" i="0" dirty="0" smtClean="0">
                <a:solidFill>
                  <a:srgbClr val="2955A0"/>
                </a:solidFill>
                <a:effectLst/>
                <a:latin typeface="Calibri" panose="020F0502020204030204" pitchFamily="34" charset="0"/>
                <a:ea typeface="Calibri" panose="020F0502020204030204" pitchFamily="34" charset="0"/>
                <a:cs typeface="Calibri" panose="020F0502020204030204" pitchFamily="34" charset="0"/>
              </a:rPr>
              <a:t>8</a:t>
            </a:r>
            <a:r>
              <a:rPr lang="en-US" sz="3600" b="0" i="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Good-to-Know Sections of the CZMA </a:t>
            </a:r>
            <a:endParaRPr lang="en-US" dirty="0" smtClean="0">
              <a:effectLst/>
            </a:endParaRPr>
          </a:p>
          <a:p>
            <a:endParaRPr lang="en-US" dirty="0"/>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2" name="Group 1" descr="Section 304 defines important terms used in the CZMA, such as “coastal zone,” “coastal resource of national significance,” “coastal waters,” “coastal state,” “coastal energy activity,” “energy facilities,” and “enforceable policy.”"/>
          <p:cNvGrpSpPr/>
          <p:nvPr/>
        </p:nvGrpSpPr>
        <p:grpSpPr>
          <a:xfrm>
            <a:off x="0" y="-38745"/>
            <a:ext cx="8703232" cy="6111993"/>
            <a:chOff x="0" y="-38745"/>
            <a:chExt cx="8703232" cy="6111993"/>
          </a:xfrm>
        </p:grpSpPr>
        <p:sp>
          <p:nvSpPr>
            <p:cNvPr id="569" name="Shape 569"/>
            <p:cNvSpPr txBox="1"/>
            <p:nvPr/>
          </p:nvSpPr>
          <p:spPr>
            <a:xfrm>
              <a:off x="1924300" y="1164950"/>
              <a:ext cx="4739098" cy="39821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000" b="0" i="0" u="none" strike="noStrike" cap="none" dirty="0">
                  <a:solidFill>
                    <a:schemeClr val="dk1"/>
                  </a:solidFill>
                  <a:latin typeface="Calibri"/>
                  <a:ea typeface="Calibri"/>
                  <a:cs typeface="Calibri"/>
                  <a:sym typeface="Calibri"/>
                </a:rPr>
                <a:t>Defines important terms used in the CZMA</a:t>
              </a:r>
            </a:p>
            <a:p>
              <a:pPr marL="0" marR="0" lvl="0" indent="0" algn="l" rtl="0">
                <a:lnSpc>
                  <a:spcPct val="100000"/>
                </a:lnSpc>
                <a:spcBef>
                  <a:spcPts val="0"/>
                </a:spcBef>
                <a:spcAft>
                  <a:spcPts val="0"/>
                </a:spcAft>
                <a:buClr>
                  <a:schemeClr val="dk1"/>
                </a:buClr>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Font typeface="Arial"/>
                <a:buNone/>
              </a:pPr>
              <a:endParaRPr sz="30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Font typeface="Arial"/>
                <a:buNone/>
              </a:pPr>
              <a:endParaRPr sz="2400" b="0" i="0" u="none" strike="noStrike" cap="none" dirty="0">
                <a:solidFill>
                  <a:schemeClr val="dk1"/>
                </a:solidFill>
                <a:latin typeface="Calibri"/>
                <a:ea typeface="Calibri"/>
                <a:cs typeface="Calibri"/>
                <a:sym typeface="Calibri"/>
              </a:endParaRPr>
            </a:p>
          </p:txBody>
        </p:sp>
        <p:sp>
          <p:nvSpPr>
            <p:cNvPr id="570" name="Shape 570" title="Decorative element"/>
            <p:cNvSpPr/>
            <p:nvPr/>
          </p:nvSpPr>
          <p:spPr>
            <a:xfrm>
              <a:off x="0" y="-38745"/>
              <a:ext cx="1414198" cy="61107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71" name="Shape 571"/>
            <p:cNvSpPr txBox="1"/>
            <p:nvPr/>
          </p:nvSpPr>
          <p:spPr>
            <a:xfrm rot="-5400000">
              <a:off x="-1375499" y="2119511"/>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i="0" u="none" strike="noStrike" cap="none">
                  <a:solidFill>
                    <a:srgbClr val="999999"/>
                  </a:solidFill>
                  <a:latin typeface="Open Sans"/>
                  <a:ea typeface="Open Sans"/>
                  <a:cs typeface="Open Sans"/>
                  <a:sym typeface="Open Sans"/>
                </a:rPr>
                <a:t> </a:t>
              </a:r>
              <a:r>
                <a:rPr lang="en-US" sz="3600" b="1" i="0" u="none" strike="noStrike" cap="none">
                  <a:solidFill>
                    <a:srgbClr val="999999"/>
                  </a:solidFill>
                  <a:latin typeface="Open Sans"/>
                  <a:ea typeface="Open Sans"/>
                  <a:cs typeface="Open Sans"/>
                  <a:sym typeface="Open Sans"/>
                </a:rPr>
                <a:t>Section 304</a:t>
              </a:r>
            </a:p>
          </p:txBody>
        </p:sp>
        <p:pic>
          <p:nvPicPr>
            <p:cNvPr id="572" name="Shape 572" title="Decorative element"/>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62772" y="4642400"/>
              <a:ext cx="1288648" cy="1430848"/>
            </a:xfrm>
            <a:prstGeom prst="rect">
              <a:avLst/>
            </a:prstGeom>
            <a:noFill/>
            <a:ln>
              <a:noFill/>
            </a:ln>
          </p:spPr>
        </p:pic>
        <p:pic>
          <p:nvPicPr>
            <p:cNvPr id="573" name="Shape 573"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326233" y="2911366"/>
              <a:ext cx="4376999" cy="3160500"/>
            </a:xfrm>
            <a:prstGeom prst="rect">
              <a:avLst/>
            </a:prstGeom>
            <a:noFill/>
            <a:ln>
              <a:noFill/>
            </a:ln>
          </p:spPr>
        </p:pic>
      </p:grpSp>
      <p:sp>
        <p:nvSpPr>
          <p:cNvPr id="568" name="Shape 568"/>
          <p:cNvSpPr txBox="1">
            <a:spLocks noGrp="1"/>
          </p:cNvSpPr>
          <p:nvPr>
            <p:ph type="title"/>
          </p:nvPr>
        </p:nvSpPr>
        <p:spPr>
          <a:xfrm>
            <a:off x="1414200" y="-38745"/>
            <a:ext cx="7729800" cy="10158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dirty="0">
                <a:solidFill>
                  <a:schemeClr val="dk1"/>
                </a:solidFill>
                <a:latin typeface="Calibri"/>
                <a:ea typeface="Calibri"/>
                <a:cs typeface="Calibri"/>
                <a:sym typeface="Calibri"/>
              </a:rPr>
              <a:t>304: Definitions</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grpSp>
        <p:nvGrpSpPr>
          <p:cNvPr id="2" name="Group 1" descr="Good to Know&#10;&#10;Section 304 definitions are important because a common understanding of these terms is necessary for the successful development and implementation of a coastal management program. "/>
          <p:cNvGrpSpPr/>
          <p:nvPr/>
        </p:nvGrpSpPr>
        <p:grpSpPr>
          <a:xfrm>
            <a:off x="0" y="-38745"/>
            <a:ext cx="8703146" cy="6111993"/>
            <a:chOff x="0" y="-38745"/>
            <a:chExt cx="8703146" cy="6111993"/>
          </a:xfrm>
        </p:grpSpPr>
        <p:sp>
          <p:nvSpPr>
            <p:cNvPr id="579" name="Shape 579" title="Decorative element"/>
            <p:cNvSpPr/>
            <p:nvPr/>
          </p:nvSpPr>
          <p:spPr>
            <a:xfrm>
              <a:off x="0" y="-38745"/>
              <a:ext cx="1414198" cy="61107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80" name="Shape 580"/>
            <p:cNvSpPr txBox="1"/>
            <p:nvPr/>
          </p:nvSpPr>
          <p:spPr>
            <a:xfrm rot="-5400000">
              <a:off x="-1375499" y="2119511"/>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i="0" u="none" strike="noStrike" cap="none">
                  <a:solidFill>
                    <a:srgbClr val="999999"/>
                  </a:solidFill>
                  <a:latin typeface="Open Sans"/>
                  <a:ea typeface="Open Sans"/>
                  <a:cs typeface="Open Sans"/>
                  <a:sym typeface="Open Sans"/>
                </a:rPr>
                <a:t> </a:t>
              </a:r>
              <a:r>
                <a:rPr lang="en-US" sz="3600" b="1" i="0" u="none" strike="noStrike" cap="none">
                  <a:solidFill>
                    <a:srgbClr val="999999"/>
                  </a:solidFill>
                  <a:latin typeface="Open Sans"/>
                  <a:ea typeface="Open Sans"/>
                  <a:cs typeface="Open Sans"/>
                  <a:sym typeface="Open Sans"/>
                </a:rPr>
                <a:t>Section 304</a:t>
              </a:r>
            </a:p>
          </p:txBody>
        </p:sp>
        <p:pic>
          <p:nvPicPr>
            <p:cNvPr id="581" name="Shape 581" title="Decorative element"/>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62772" y="4642400"/>
              <a:ext cx="1288648" cy="1430848"/>
            </a:xfrm>
            <a:prstGeom prst="rect">
              <a:avLst/>
            </a:prstGeom>
            <a:noFill/>
            <a:ln>
              <a:noFill/>
            </a:ln>
          </p:spPr>
        </p:pic>
        <p:pic>
          <p:nvPicPr>
            <p:cNvPr id="582" name="Shape 582"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326233" y="2911366"/>
              <a:ext cx="4376913" cy="3160588"/>
            </a:xfrm>
            <a:prstGeom prst="rect">
              <a:avLst/>
            </a:prstGeom>
            <a:noFill/>
            <a:ln>
              <a:noFill/>
            </a:ln>
          </p:spPr>
        </p:pic>
      </p:grpSp>
      <p:sp>
        <p:nvSpPr>
          <p:cNvPr id="578" name="Shape 578"/>
          <p:cNvSpPr txBox="1">
            <a:spLocks noGrp="1"/>
          </p:cNvSpPr>
          <p:nvPr>
            <p:ph type="title"/>
          </p:nvPr>
        </p:nvSpPr>
        <p:spPr>
          <a:xfrm>
            <a:off x="1597725" y="346675"/>
            <a:ext cx="6243599" cy="32318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000" b="1" i="0" u="none" strike="noStrike" cap="none" dirty="0">
                <a:solidFill>
                  <a:srgbClr val="000000"/>
                </a:solidFill>
                <a:latin typeface="Calibri"/>
                <a:ea typeface="Calibri"/>
                <a:cs typeface="Calibri"/>
                <a:sym typeface="Calibri"/>
              </a:rPr>
              <a:t>Good to </a:t>
            </a:r>
            <a:r>
              <a:rPr lang="en-US" sz="3000" b="1" dirty="0">
                <a:solidFill>
                  <a:srgbClr val="000000"/>
                </a:solidFill>
              </a:rPr>
              <a:t>K</a:t>
            </a:r>
            <a:r>
              <a:rPr lang="en-US" sz="3000" b="1" i="0" u="none" strike="noStrike" cap="none" dirty="0">
                <a:solidFill>
                  <a:srgbClr val="000000"/>
                </a:solidFill>
                <a:latin typeface="Calibri"/>
                <a:ea typeface="Calibri"/>
                <a:cs typeface="Calibri"/>
                <a:sym typeface="Calibri"/>
              </a:rPr>
              <a:t>now</a:t>
            </a:r>
            <a:r>
              <a:rPr lang="en-US" sz="3000" b="0" i="0" u="none" strike="noStrike" cap="none" dirty="0">
                <a:solidFill>
                  <a:srgbClr val="000000"/>
                </a:solidFill>
                <a:latin typeface="Calibri"/>
                <a:ea typeface="Calibri"/>
                <a:cs typeface="Calibri"/>
                <a:sym typeface="Calibri"/>
              </a:rPr>
              <a:t> </a:t>
            </a:r>
            <a:br>
              <a:rPr lang="en-US" sz="3000" b="0" i="0" u="none" strike="noStrike" cap="none" dirty="0">
                <a:solidFill>
                  <a:srgbClr val="000000"/>
                </a:solidFill>
                <a:latin typeface="Calibri"/>
                <a:ea typeface="Calibri"/>
                <a:cs typeface="Calibri"/>
                <a:sym typeface="Calibri"/>
              </a:rPr>
            </a:br>
            <a:r>
              <a:rPr lang="en-US" sz="3000" b="0" i="0" u="none" strike="noStrike" cap="none" dirty="0">
                <a:solidFill>
                  <a:schemeClr val="dk1"/>
                </a:solidFill>
                <a:latin typeface="Arial"/>
                <a:ea typeface="Arial"/>
                <a:cs typeface="Arial"/>
                <a:sym typeface="Arial"/>
              </a:rPr>
              <a:t>because a common understanding of the terms used is necessary for the successful development and implementation of a coastal management program. </a:t>
            </a:r>
          </a:p>
          <a:p>
            <a:pPr marL="0" marR="0" lvl="0" indent="0" algn="l" rtl="0">
              <a:lnSpc>
                <a:spcPct val="100000"/>
              </a:lnSpc>
              <a:spcBef>
                <a:spcPts val="0"/>
              </a:spcBef>
              <a:spcAft>
                <a:spcPts val="0"/>
              </a:spcAft>
              <a:buClr>
                <a:schemeClr val="dk1"/>
              </a:buClr>
              <a:buSzPct val="25000"/>
              <a:buFont typeface="Arial"/>
              <a:buNone/>
            </a:pPr>
            <a:r>
              <a:rPr lang="en-US" sz="3000" b="0" i="0" u="none" strike="noStrike" cap="none" dirty="0">
                <a:solidFill>
                  <a:srgbClr val="000000"/>
                </a:solidFill>
                <a:latin typeface="Calibri"/>
                <a:ea typeface="Calibri"/>
                <a:cs typeface="Calibri"/>
                <a:sym typeface="Calibri"/>
              </a:rPr>
              <a:t>   </a:t>
            </a:r>
            <a:r>
              <a:rPr lang="en-US" sz="3000" b="1" i="0" u="none" strike="noStrike" cap="none" dirty="0">
                <a:solidFill>
                  <a:srgbClr val="000000"/>
                </a:solidFill>
                <a:latin typeface="Calibri"/>
                <a:ea typeface="Calibri"/>
                <a:cs typeface="Calibri"/>
                <a:sym typeface="Calibri"/>
              </a:rPr>
              <a:t> </a:t>
            </a:r>
          </a:p>
          <a:p>
            <a:pPr marL="0" marR="0" lvl="0" indent="0" algn="l" rtl="0">
              <a:lnSpc>
                <a:spcPct val="115000"/>
              </a:lnSpc>
              <a:spcBef>
                <a:spcPts val="0"/>
              </a:spcBef>
              <a:spcAft>
                <a:spcPts val="0"/>
              </a:spcAft>
              <a:buClr>
                <a:schemeClr val="dk1"/>
              </a:buClr>
              <a:buSzPct val="25000"/>
              <a:buFont typeface="Calibri"/>
              <a:buNone/>
            </a:pPr>
            <a:endParaRPr sz="1200" b="0" i="0" u="none" strike="noStrike" cap="none" dirty="0">
              <a:solidFill>
                <a:srgbClr val="999999"/>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endParaRPr sz="2400" b="0" i="0" u="none" strike="noStrike" cap="none" dirty="0">
              <a:solidFill>
                <a:schemeClr val="dk1"/>
              </a:solidFill>
              <a:latin typeface="Calibri"/>
              <a:ea typeface="Calibri"/>
              <a:cs typeface="Calibri"/>
              <a:sym typeface="Calibri"/>
            </a:endParaRP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grpSp>
        <p:nvGrpSpPr>
          <p:cNvPr id="2" name="Group 1" descr="Section 306 outlines requirements to be met for a state program to achieve federally-approved status and receive (and continue to receive) federal funding. &#10; &#10;Programs use federal and state funding to support a variety of implementation tools including&#10;Planning &#10;Permitting and enforcement &#10;Federal consistency&#10;Land acquisition&#10;Local and state capacity building &#10;Education and outreach &#10;Public involvement"/>
          <p:cNvGrpSpPr/>
          <p:nvPr/>
        </p:nvGrpSpPr>
        <p:grpSpPr>
          <a:xfrm>
            <a:off x="-10511" y="-120603"/>
            <a:ext cx="9154509" cy="6204701"/>
            <a:chOff x="-10511" y="-120603"/>
            <a:chExt cx="9154509" cy="6204701"/>
          </a:xfrm>
        </p:grpSpPr>
        <p:pic>
          <p:nvPicPr>
            <p:cNvPr id="587" name="Shape 587" descr="Section 306 outlines requirements to be met for a state program to achieve federally-approved status and receive (and continue to receive) federal funding. &#10; &#10;Programs use federal and state funding to support a variety of implementation tools including&#10;Planning &#10;Permitting and enforcement &#10;Federal consistency&#10;Land acquisition&#10;Local and state capacity building &#10;Education and outreach &#10;Public involvement&#10;_______________________________________&#10;Presenter - talk about your program: &#10;Show a map of your coastal management program boundary. &#10;Include a chart showing how CZMA funding is used to fund implementation of the program.&#10;If your program implements pass-through funding, include examples of outcomes of locally funded projects.&#10;&#10;&#10;"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511" y="-120603"/>
              <a:ext cx="8599808" cy="6203408"/>
            </a:xfrm>
            <a:prstGeom prst="rect">
              <a:avLst/>
            </a:prstGeom>
            <a:noFill/>
            <a:ln>
              <a:noFill/>
            </a:ln>
          </p:spPr>
        </p:pic>
        <p:sp>
          <p:nvSpPr>
            <p:cNvPr id="589" name="Shape 589"/>
            <p:cNvSpPr txBox="1"/>
            <p:nvPr/>
          </p:nvSpPr>
          <p:spPr>
            <a:xfrm>
              <a:off x="3196500" y="847270"/>
              <a:ext cx="4739098" cy="3982198"/>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r>
                <a:rPr lang="en-US" sz="3000" b="1" i="0" u="none" strike="noStrike" cap="none" dirty="0">
                  <a:solidFill>
                    <a:srgbClr val="2955A0"/>
                  </a:solidFill>
                  <a:latin typeface="Calibri"/>
                  <a:ea typeface="Calibri"/>
                  <a:cs typeface="Calibri"/>
                  <a:sym typeface="Calibri"/>
                </a:rPr>
                <a:t>Requirements</a:t>
              </a:r>
              <a:r>
                <a:rPr lang="en-US" sz="3000" b="0" i="0" u="none" strike="noStrike" cap="none" dirty="0">
                  <a:solidFill>
                    <a:schemeClr val="dk1"/>
                  </a:solidFill>
                  <a:latin typeface="Calibri"/>
                  <a:ea typeface="Calibri"/>
                  <a:cs typeface="Calibri"/>
                  <a:sym typeface="Calibri"/>
                </a:rPr>
                <a:t> for </a:t>
              </a:r>
              <a:r>
                <a:rPr lang="en-US" sz="3000" dirty="0">
                  <a:solidFill>
                    <a:schemeClr val="dk1"/>
                  </a:solidFill>
                  <a:latin typeface="Calibri"/>
                  <a:ea typeface="Calibri"/>
                  <a:cs typeface="Calibri"/>
                  <a:sym typeface="Calibri"/>
                </a:rPr>
                <a:t>implementation,</a:t>
              </a:r>
              <a:r>
                <a:rPr lang="en-US" sz="3000" b="0" i="0" u="none" strike="noStrike" cap="none" dirty="0">
                  <a:solidFill>
                    <a:schemeClr val="dk1"/>
                  </a:solidFill>
                  <a:latin typeface="Calibri"/>
                  <a:ea typeface="Calibri"/>
                  <a:cs typeface="Calibri"/>
                  <a:sym typeface="Calibri"/>
                </a:rPr>
                <a:t> </a:t>
              </a:r>
              <a:r>
                <a:rPr lang="en-US" sz="3000" dirty="0">
                  <a:solidFill>
                    <a:schemeClr val="dk1"/>
                  </a:solidFill>
                  <a:latin typeface="Calibri"/>
                  <a:ea typeface="Calibri"/>
                  <a:cs typeface="Calibri"/>
                  <a:sym typeface="Calibri"/>
                </a:rPr>
                <a:t>making</a:t>
              </a:r>
              <a:r>
                <a:rPr lang="en-US" sz="3000" b="0" i="0" u="none" strike="noStrike" cap="none" dirty="0">
                  <a:solidFill>
                    <a:schemeClr val="dk1"/>
                  </a:solidFill>
                  <a:latin typeface="Calibri"/>
                  <a:ea typeface="Calibri"/>
                  <a:cs typeface="Calibri"/>
                  <a:sym typeface="Calibri"/>
                </a:rPr>
                <a:t> changes to programs, and </a:t>
              </a:r>
              <a:r>
                <a:rPr lang="en-US" sz="3000" b="1" i="0" u="none" strike="noStrike" cap="none" dirty="0">
                  <a:solidFill>
                    <a:srgbClr val="2955A0"/>
                  </a:solidFill>
                  <a:latin typeface="Calibri"/>
                  <a:ea typeface="Calibri"/>
                  <a:cs typeface="Calibri"/>
                  <a:sym typeface="Calibri"/>
                </a:rPr>
                <a:t>funding</a:t>
              </a:r>
              <a:r>
                <a:rPr lang="en-US" sz="3000" b="0" i="0" u="none" strike="noStrike" cap="none" dirty="0">
                  <a:solidFill>
                    <a:schemeClr val="dk1"/>
                  </a:solidFill>
                  <a:latin typeface="Calibri"/>
                  <a:ea typeface="Calibri"/>
                  <a:cs typeface="Calibri"/>
                  <a:sym typeface="Calibri"/>
                </a:rPr>
                <a:t> </a:t>
              </a:r>
            </a:p>
            <a:p>
              <a:pPr marL="0" marR="0" lvl="0" indent="0" algn="l" rtl="0">
                <a:lnSpc>
                  <a:spcPct val="115000"/>
                </a:lnSpc>
                <a:spcBef>
                  <a:spcPts val="0"/>
                </a:spcBef>
                <a:spcAft>
                  <a:spcPts val="0"/>
                </a:spcAft>
                <a:buClr>
                  <a:schemeClr val="dk1"/>
                </a:buClr>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Font typeface="Arial"/>
                <a:buNone/>
              </a:pPr>
              <a:endParaRPr sz="2400" b="0" i="0" u="none" strike="noStrike" cap="none" dirty="0">
                <a:solidFill>
                  <a:schemeClr val="dk1"/>
                </a:solidFill>
                <a:latin typeface="Calibri"/>
                <a:ea typeface="Calibri"/>
                <a:cs typeface="Calibri"/>
                <a:sym typeface="Calibri"/>
              </a:endParaRPr>
            </a:p>
          </p:txBody>
        </p:sp>
        <p:sp>
          <p:nvSpPr>
            <p:cNvPr id="590" name="Shape 590" title="Decorative element"/>
            <p:cNvSpPr/>
            <p:nvPr/>
          </p:nvSpPr>
          <p:spPr>
            <a:xfrm>
              <a:off x="7729800" y="-27895"/>
              <a:ext cx="1414198" cy="61107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91" name="Shape 591"/>
            <p:cNvSpPr txBox="1"/>
            <p:nvPr/>
          </p:nvSpPr>
          <p:spPr>
            <a:xfrm rot="-5400000">
              <a:off x="6506699" y="2130361"/>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3600" b="1" i="0" u="none" strike="noStrike" cap="none">
                  <a:solidFill>
                    <a:srgbClr val="999999"/>
                  </a:solidFill>
                  <a:latin typeface="Open Sans"/>
                  <a:ea typeface="Open Sans"/>
                  <a:cs typeface="Open Sans"/>
                  <a:sym typeface="Open Sans"/>
                </a:rPr>
                <a:t> Section 306</a:t>
              </a:r>
            </a:p>
          </p:txBody>
        </p:sp>
        <p:pic>
          <p:nvPicPr>
            <p:cNvPr id="592" name="Shape 592" title="Decorative element"/>
            <p:cNvPicPr preferRelativeResize="0"/>
            <p:nvPr/>
          </p:nvPicPr>
          <p:blipFill rotWithShape="1">
            <a:blip r:embed="rId5" cstate="email">
              <a:alphaModFix amt="50000"/>
              <a:extLst>
                <a:ext uri="{28A0092B-C50C-407E-A947-70E740481C1C}">
                  <a14:useLocalDpi xmlns:a14="http://schemas.microsoft.com/office/drawing/2010/main"/>
                </a:ext>
              </a:extLst>
            </a:blip>
            <a:srcRect/>
            <a:stretch/>
          </p:blipFill>
          <p:spPr>
            <a:xfrm>
              <a:off x="7792574" y="4653250"/>
              <a:ext cx="1288648" cy="1430848"/>
            </a:xfrm>
            <a:prstGeom prst="rect">
              <a:avLst/>
            </a:prstGeom>
            <a:noFill/>
            <a:ln>
              <a:noFill/>
            </a:ln>
          </p:spPr>
        </p:pic>
      </p:grpSp>
      <p:sp>
        <p:nvSpPr>
          <p:cNvPr id="588" name="Shape 588"/>
          <p:cNvSpPr txBox="1">
            <a:spLocks noGrp="1"/>
          </p:cNvSpPr>
          <p:nvPr>
            <p:ph type="title"/>
          </p:nvPr>
        </p:nvSpPr>
        <p:spPr>
          <a:xfrm>
            <a:off x="0" y="120771"/>
            <a:ext cx="7729800" cy="10158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dirty="0">
                <a:solidFill>
                  <a:schemeClr val="dk1"/>
                </a:solidFill>
                <a:latin typeface="Calibri"/>
                <a:ea typeface="Calibri"/>
                <a:cs typeface="Calibri"/>
                <a:sym typeface="Calibri"/>
              </a:rPr>
              <a:t>306: Program Requirements and  Implementation</a:t>
            </a: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3" name="Group 2" descr="Good to Know&#10;&#10;Section 306 requirements provide a good overview of the program framework and explain often needed elements, such as coastal zone boundaries and how to implement program changes. This section also explains why programs receive annual CZMA funding support from the federal government."/>
          <p:cNvGrpSpPr/>
          <p:nvPr/>
        </p:nvGrpSpPr>
        <p:grpSpPr>
          <a:xfrm>
            <a:off x="-10511" y="-120603"/>
            <a:ext cx="9154509" cy="6204701"/>
            <a:chOff x="-10511" y="-120603"/>
            <a:chExt cx="9154509" cy="6204701"/>
          </a:xfrm>
        </p:grpSpPr>
        <p:sp>
          <p:nvSpPr>
            <p:cNvPr id="597" name="Shape 597" title="Decorative element"/>
            <p:cNvSpPr/>
            <p:nvPr/>
          </p:nvSpPr>
          <p:spPr>
            <a:xfrm>
              <a:off x="7728060" y="0"/>
              <a:ext cx="1414198" cy="4411954"/>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598" name="Shape 598"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flipH="1">
              <a:off x="-10511" y="-120603"/>
              <a:ext cx="8599808" cy="6203408"/>
            </a:xfrm>
            <a:prstGeom prst="rect">
              <a:avLst/>
            </a:prstGeom>
            <a:noFill/>
            <a:ln>
              <a:noFill/>
            </a:ln>
          </p:spPr>
        </p:pic>
        <p:sp>
          <p:nvSpPr>
            <p:cNvPr id="599" name="Shape 599" title="Decorative element"/>
            <p:cNvSpPr/>
            <p:nvPr/>
          </p:nvSpPr>
          <p:spPr>
            <a:xfrm>
              <a:off x="7729800" y="1672046"/>
              <a:ext cx="1414198" cy="4411954"/>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00" name="Shape 600"/>
            <p:cNvSpPr txBox="1"/>
            <p:nvPr/>
          </p:nvSpPr>
          <p:spPr>
            <a:xfrm rot="-5400000">
              <a:off x="6506699" y="2130361"/>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3600" b="1" i="0" u="none" strike="noStrike" cap="none">
                  <a:solidFill>
                    <a:srgbClr val="999999"/>
                  </a:solidFill>
                  <a:latin typeface="Open Sans"/>
                  <a:ea typeface="Open Sans"/>
                  <a:cs typeface="Open Sans"/>
                  <a:sym typeface="Open Sans"/>
                </a:rPr>
                <a:t> Section 306</a:t>
              </a:r>
            </a:p>
          </p:txBody>
        </p:sp>
        <p:pic>
          <p:nvPicPr>
            <p:cNvPr id="601" name="Shape 601" title="Decorative element"/>
            <p:cNvPicPr preferRelativeResize="0"/>
            <p:nvPr/>
          </p:nvPicPr>
          <p:blipFill rotWithShape="1">
            <a:blip r:embed="rId5" cstate="email">
              <a:alphaModFix amt="50000"/>
              <a:extLst>
                <a:ext uri="{28A0092B-C50C-407E-A947-70E740481C1C}">
                  <a14:useLocalDpi xmlns:a14="http://schemas.microsoft.com/office/drawing/2010/main"/>
                </a:ext>
              </a:extLst>
            </a:blip>
            <a:srcRect/>
            <a:stretch/>
          </p:blipFill>
          <p:spPr>
            <a:xfrm>
              <a:off x="7792574" y="4653250"/>
              <a:ext cx="1288648" cy="1430848"/>
            </a:xfrm>
            <a:prstGeom prst="rect">
              <a:avLst/>
            </a:prstGeom>
            <a:noFill/>
            <a:ln>
              <a:noFill/>
            </a:ln>
          </p:spPr>
        </p:pic>
        <p:sp>
          <p:nvSpPr>
            <p:cNvPr id="602" name="Shape 602"/>
            <p:cNvSpPr/>
            <p:nvPr/>
          </p:nvSpPr>
          <p:spPr>
            <a:xfrm>
              <a:off x="344635" y="230938"/>
              <a:ext cx="6539490" cy="3846437"/>
            </a:xfrm>
            <a:prstGeom prst="rect">
              <a:avLst/>
            </a:prstGeom>
            <a:noFill/>
            <a:ln>
              <a:noFill/>
            </a:ln>
          </p:spPr>
          <p:txBody>
            <a:bodyPr lIns="91425" tIns="45700" rIns="91425" bIns="45700" anchor="t" anchorCtr="0">
              <a:noAutofit/>
            </a:bodyPr>
            <a:lstStyle/>
            <a:p>
              <a:pPr marL="228600" marR="0" lvl="0" indent="0" algn="l" rtl="0">
                <a:lnSpc>
                  <a:spcPct val="107000"/>
                </a:lnSpc>
                <a:spcBef>
                  <a:spcPts val="0"/>
                </a:spcBef>
                <a:spcAft>
                  <a:spcPts val="0"/>
                </a:spcAft>
                <a:buClr>
                  <a:srgbClr val="000000"/>
                </a:buClr>
                <a:buSzPct val="25000"/>
                <a:buFont typeface="Calibri"/>
                <a:buNone/>
              </a:pPr>
              <a:r>
                <a:rPr lang="en-US" sz="3000" b="1" i="0" u="none" strike="noStrike" cap="none" dirty="0">
                  <a:solidFill>
                    <a:srgbClr val="000000"/>
                  </a:solidFill>
                  <a:latin typeface="Calibri"/>
                  <a:ea typeface="Calibri"/>
                  <a:cs typeface="Calibri"/>
                  <a:sym typeface="Calibri"/>
                </a:rPr>
                <a:t>Good to </a:t>
              </a:r>
              <a:r>
                <a:rPr lang="en-US" sz="3000" b="1" dirty="0">
                  <a:latin typeface="Calibri"/>
                  <a:ea typeface="Calibri"/>
                  <a:cs typeface="Calibri"/>
                  <a:sym typeface="Calibri"/>
                </a:rPr>
                <a:t>K</a:t>
              </a:r>
              <a:r>
                <a:rPr lang="en-US" sz="3000" b="1" i="0" u="none" strike="noStrike" cap="none" dirty="0">
                  <a:solidFill>
                    <a:srgbClr val="000000"/>
                  </a:solidFill>
                  <a:latin typeface="Calibri"/>
                  <a:ea typeface="Calibri"/>
                  <a:cs typeface="Calibri"/>
                  <a:sym typeface="Calibri"/>
                </a:rPr>
                <a:t>now </a:t>
              </a:r>
              <a:r>
                <a:rPr lang="en-US" sz="3000" b="0" i="0" u="none" strike="noStrike" cap="none" dirty="0">
                  <a:solidFill>
                    <a:srgbClr val="000000"/>
                  </a:solidFill>
                  <a:latin typeface="Calibri"/>
                  <a:ea typeface="Calibri"/>
                  <a:cs typeface="Calibri"/>
                  <a:sym typeface="Calibri"/>
                </a:rPr>
                <a:t/>
              </a:r>
              <a:br>
                <a:rPr lang="en-US" sz="3000" b="0" i="0" u="none" strike="noStrike" cap="none" dirty="0">
                  <a:solidFill>
                    <a:srgbClr val="000000"/>
                  </a:solidFill>
                  <a:latin typeface="Calibri"/>
                  <a:ea typeface="Calibri"/>
                  <a:cs typeface="Calibri"/>
                  <a:sym typeface="Calibri"/>
                </a:rPr>
              </a:br>
              <a:r>
                <a:rPr lang="en-US" sz="3000" b="0" i="0" u="none" strike="noStrike" cap="none" dirty="0">
                  <a:solidFill>
                    <a:srgbClr val="000000"/>
                  </a:solidFill>
                  <a:latin typeface="Calibri"/>
                  <a:ea typeface="Calibri"/>
                  <a:cs typeface="Calibri"/>
                  <a:sym typeface="Calibri"/>
                </a:rPr>
                <a:t>because it helps </a:t>
              </a:r>
              <a:r>
                <a:rPr lang="en-US" sz="3000" dirty="0">
                  <a:latin typeface="Calibri"/>
                  <a:ea typeface="Calibri"/>
                  <a:cs typeface="Calibri"/>
                  <a:sym typeface="Calibri"/>
                </a:rPr>
                <a:t>explain</a:t>
              </a:r>
            </a:p>
            <a:p>
              <a:pPr marL="514350" marR="0" lvl="0" indent="-285750" algn="l" rtl="0">
                <a:lnSpc>
                  <a:spcPct val="107000"/>
                </a:lnSpc>
                <a:spcBef>
                  <a:spcPts val="0"/>
                </a:spcBef>
                <a:spcAft>
                  <a:spcPts val="0"/>
                </a:spcAft>
                <a:buClr>
                  <a:srgbClr val="000000"/>
                </a:buClr>
                <a:buSzPct val="100000"/>
                <a:buFont typeface="Courier New"/>
                <a:buChar char="o"/>
              </a:pPr>
              <a:r>
                <a:rPr lang="en-US" sz="2800" b="0" i="0" u="none" strike="noStrike" cap="none" dirty="0">
                  <a:solidFill>
                    <a:srgbClr val="000000"/>
                  </a:solidFill>
                  <a:latin typeface="Calibri"/>
                  <a:ea typeface="Calibri"/>
                  <a:cs typeface="Calibri"/>
                  <a:sym typeface="Calibri"/>
                </a:rPr>
                <a:t>why coastal management </a:t>
              </a:r>
              <a:br>
                <a:rPr lang="en-US" sz="2800" b="0" i="0" u="none" strike="noStrike" cap="none" dirty="0">
                  <a:solidFill>
                    <a:srgbClr val="000000"/>
                  </a:solidFill>
                  <a:latin typeface="Calibri"/>
                  <a:ea typeface="Calibri"/>
                  <a:cs typeface="Calibri"/>
                  <a:sym typeface="Calibri"/>
                </a:rPr>
              </a:br>
              <a:r>
                <a:rPr lang="en-US" sz="2800" b="0" i="0" u="none" strike="noStrike" cap="none" dirty="0">
                  <a:solidFill>
                    <a:srgbClr val="000000"/>
                  </a:solidFill>
                  <a:latin typeface="Calibri"/>
                  <a:ea typeface="Calibri"/>
                  <a:cs typeface="Calibri"/>
                  <a:sym typeface="Calibri"/>
                </a:rPr>
                <a:t>programs include certain </a:t>
              </a:r>
              <a:br>
                <a:rPr lang="en-US" sz="2800" b="0" i="0" u="none" strike="noStrike" cap="none" dirty="0">
                  <a:solidFill>
                    <a:srgbClr val="000000"/>
                  </a:solidFill>
                  <a:latin typeface="Calibri"/>
                  <a:ea typeface="Calibri"/>
                  <a:cs typeface="Calibri"/>
                  <a:sym typeface="Calibri"/>
                </a:rPr>
              </a:br>
              <a:r>
                <a:rPr lang="en-US" sz="2800" b="0" i="0" u="none" strike="noStrike" cap="none" dirty="0">
                  <a:solidFill>
                    <a:srgbClr val="000000"/>
                  </a:solidFill>
                  <a:latin typeface="Calibri"/>
                  <a:ea typeface="Calibri"/>
                  <a:cs typeface="Calibri"/>
                  <a:sym typeface="Calibri"/>
                </a:rPr>
                <a:t>elements</a:t>
              </a:r>
            </a:p>
            <a:p>
              <a:pPr marL="514350" marR="0" lvl="0" indent="-285750" algn="l" rtl="0">
                <a:lnSpc>
                  <a:spcPct val="107000"/>
                </a:lnSpc>
                <a:spcBef>
                  <a:spcPts val="0"/>
                </a:spcBef>
                <a:spcAft>
                  <a:spcPts val="0"/>
                </a:spcAft>
                <a:buClr>
                  <a:srgbClr val="000000"/>
                </a:buClr>
                <a:buSzPct val="100000"/>
                <a:buFont typeface="Courier New"/>
                <a:buChar char="o"/>
              </a:pPr>
              <a:r>
                <a:rPr lang="en-US" sz="2800" b="0" i="0" u="none" strike="noStrike" cap="none" dirty="0">
                  <a:solidFill>
                    <a:srgbClr val="000000"/>
                  </a:solidFill>
                  <a:latin typeface="Calibri"/>
                  <a:ea typeface="Calibri"/>
                  <a:cs typeface="Calibri"/>
                  <a:sym typeface="Calibri"/>
                </a:rPr>
                <a:t>how to update programs </a:t>
              </a:r>
            </a:p>
            <a:p>
              <a:pPr marL="514350" marR="0" lvl="0" indent="-285750" algn="l" rtl="0">
                <a:lnSpc>
                  <a:spcPct val="107000"/>
                </a:lnSpc>
                <a:spcBef>
                  <a:spcPts val="0"/>
                </a:spcBef>
                <a:spcAft>
                  <a:spcPts val="0"/>
                </a:spcAft>
                <a:buClr>
                  <a:srgbClr val="000000"/>
                </a:buClr>
                <a:buSzPct val="100000"/>
                <a:buFont typeface="Courier New"/>
                <a:buChar char="o"/>
              </a:pPr>
              <a:r>
                <a:rPr lang="en-US" sz="2800" b="0" i="0" u="none" strike="noStrike" cap="none" dirty="0">
                  <a:solidFill>
                    <a:srgbClr val="000000"/>
                  </a:solidFill>
                  <a:latin typeface="Calibri"/>
                  <a:ea typeface="Calibri"/>
                  <a:cs typeface="Calibri"/>
                  <a:sym typeface="Calibri"/>
                </a:rPr>
                <a:t>why programs </a:t>
              </a:r>
              <a:r>
                <a:rPr lang="en-US" sz="2800" b="0" i="0" u="none" strike="noStrike" cap="none" dirty="0" smtClean="0">
                  <a:solidFill>
                    <a:srgbClr val="000000"/>
                  </a:solidFill>
                  <a:latin typeface="Calibri"/>
                  <a:ea typeface="Calibri"/>
                  <a:cs typeface="Calibri"/>
                  <a:sym typeface="Calibri"/>
                </a:rPr>
                <a:t>receive </a:t>
              </a:r>
              <a:r>
                <a:rPr lang="en-US" sz="2800" b="0" i="0" u="none" strike="noStrike" cap="none" dirty="0">
                  <a:solidFill>
                    <a:srgbClr val="000000"/>
                  </a:solidFill>
                  <a:latin typeface="Calibri"/>
                  <a:ea typeface="Calibri"/>
                  <a:cs typeface="Calibri"/>
                  <a:sym typeface="Calibri"/>
                </a:rPr>
                <a:t/>
              </a:r>
              <a:br>
                <a:rPr lang="en-US" sz="2800" b="0" i="0" u="none" strike="noStrike" cap="none" dirty="0">
                  <a:solidFill>
                    <a:srgbClr val="000000"/>
                  </a:solidFill>
                  <a:latin typeface="Calibri"/>
                  <a:ea typeface="Calibri"/>
                  <a:cs typeface="Calibri"/>
                  <a:sym typeface="Calibri"/>
                </a:rPr>
              </a:br>
              <a:r>
                <a:rPr lang="en-US" sz="2800" b="0" i="0" u="none" strike="noStrike" cap="none" dirty="0">
                  <a:solidFill>
                    <a:srgbClr val="000000"/>
                  </a:solidFill>
                  <a:latin typeface="Calibri"/>
                  <a:ea typeface="Calibri"/>
                  <a:cs typeface="Calibri"/>
                  <a:sym typeface="Calibri"/>
                </a:rPr>
                <a:t>annual federal CZMA funding</a:t>
              </a:r>
            </a:p>
          </p:txBody>
        </p:sp>
      </p:grpSp>
      <p:sp>
        <p:nvSpPr>
          <p:cNvPr id="2" name="Title 1" hidden="1"/>
          <p:cNvSpPr>
            <a:spLocks noGrp="1"/>
          </p:cNvSpPr>
          <p:nvPr>
            <p:ph type="title"/>
          </p:nvPr>
        </p:nvSpPr>
        <p:spPr/>
        <p:txBody>
          <a:bodyPr/>
          <a:lstStyle/>
          <a:p>
            <a:r>
              <a:rPr lang="en-US" dirty="0" smtClean="0"/>
              <a:t>306:</a:t>
            </a:r>
            <a:r>
              <a:rPr lang="en-US" baseline="0" dirty="0" smtClean="0"/>
              <a:t> Good to Know</a:t>
            </a:r>
            <a:endParaRPr lang="en-US" dirty="0"/>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grpSp>
        <p:nvGrpSpPr>
          <p:cNvPr id="2" name="Group 1" descr="Section 306A authorizes funding for acquisition and construction projects to improve coastal resources including coastal habitat and public access. "/>
          <p:cNvGrpSpPr/>
          <p:nvPr/>
        </p:nvGrpSpPr>
        <p:grpSpPr>
          <a:xfrm>
            <a:off x="0" y="-38745"/>
            <a:ext cx="9143998" cy="6112145"/>
            <a:chOff x="0" y="-38745"/>
            <a:chExt cx="9143998" cy="6112145"/>
          </a:xfrm>
        </p:grpSpPr>
        <p:pic>
          <p:nvPicPr>
            <p:cNvPr id="608" name="Shape 608"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65500" y="0"/>
              <a:ext cx="2878498" cy="6073400"/>
            </a:xfrm>
            <a:prstGeom prst="rect">
              <a:avLst/>
            </a:prstGeom>
            <a:noFill/>
            <a:ln>
              <a:noFill/>
            </a:ln>
          </p:spPr>
        </p:pic>
        <p:sp>
          <p:nvSpPr>
            <p:cNvPr id="609" name="Shape 609"/>
            <p:cNvSpPr txBox="1"/>
            <p:nvPr/>
          </p:nvSpPr>
          <p:spPr>
            <a:xfrm>
              <a:off x="2249957" y="2383200"/>
              <a:ext cx="5119500" cy="2320200"/>
            </a:xfrm>
            <a:prstGeom prst="rect">
              <a:avLst/>
            </a:prstGeom>
            <a:noFill/>
            <a:ln>
              <a:noFill/>
            </a:ln>
          </p:spPr>
          <p:txBody>
            <a:bodyPr lIns="91425" tIns="91425" rIns="91425" bIns="91425" anchor="t" anchorCtr="0">
              <a:noAutofit/>
            </a:bodyPr>
            <a:lstStyle/>
            <a:p>
              <a:pPr marL="457200" marR="0" lvl="0" indent="0" algn="l" rtl="0">
                <a:lnSpc>
                  <a:spcPct val="100000"/>
                </a:lnSpc>
                <a:spcBef>
                  <a:spcPts val="0"/>
                </a:spcBef>
                <a:spcAft>
                  <a:spcPts val="0"/>
                </a:spcAft>
                <a:buClr>
                  <a:srgbClr val="0B5394"/>
                </a:buClr>
                <a:buSzPct val="25000"/>
                <a:buFont typeface="Calibri"/>
                <a:buNone/>
              </a:pPr>
              <a:r>
                <a:rPr lang="en-US" sz="3000" b="1" i="0" u="none" strike="noStrike" cap="none">
                  <a:solidFill>
                    <a:srgbClr val="2955A0"/>
                  </a:solidFill>
                  <a:latin typeface="Calibri"/>
                  <a:ea typeface="Calibri"/>
                  <a:cs typeface="Calibri"/>
                  <a:sym typeface="Calibri"/>
                </a:rPr>
                <a:t>Funds</a:t>
              </a:r>
              <a:r>
                <a:rPr lang="en-US" sz="3000" b="0" i="0" u="none" strike="noStrike" cap="none">
                  <a:solidFill>
                    <a:schemeClr val="dk1"/>
                  </a:solidFill>
                  <a:latin typeface="Calibri"/>
                  <a:ea typeface="Calibri"/>
                  <a:cs typeface="Calibri"/>
                  <a:sym typeface="Calibri"/>
                </a:rPr>
                <a:t> for </a:t>
              </a:r>
              <a:r>
                <a:rPr lang="en-US" sz="3000" b="1" i="0" u="none" strike="noStrike" cap="none">
                  <a:solidFill>
                    <a:srgbClr val="2955A0"/>
                  </a:solidFill>
                  <a:latin typeface="Calibri"/>
                  <a:ea typeface="Calibri"/>
                  <a:cs typeface="Calibri"/>
                  <a:sym typeface="Calibri"/>
                </a:rPr>
                <a:t>acquisition</a:t>
              </a:r>
              <a:r>
                <a:rPr lang="en-US" sz="3000" b="0" i="0" u="none" strike="noStrike" cap="none">
                  <a:solidFill>
                    <a:schemeClr val="dk1"/>
                  </a:solidFill>
                  <a:latin typeface="Calibri"/>
                  <a:ea typeface="Calibri"/>
                  <a:cs typeface="Calibri"/>
                  <a:sym typeface="Calibri"/>
                </a:rPr>
                <a:t> and </a:t>
              </a:r>
              <a:r>
                <a:rPr lang="en-US" sz="3000" b="1" i="0" u="none" strike="noStrike" cap="none">
                  <a:solidFill>
                    <a:srgbClr val="2955A0"/>
                  </a:solidFill>
                  <a:latin typeface="Calibri"/>
                  <a:ea typeface="Calibri"/>
                  <a:cs typeface="Calibri"/>
                  <a:sym typeface="Calibri"/>
                </a:rPr>
                <a:t>construction</a:t>
              </a:r>
              <a:r>
                <a:rPr lang="en-US" sz="3000" b="0" i="0" u="none" strike="noStrike" cap="none">
                  <a:solidFill>
                    <a:schemeClr val="dk1"/>
                  </a:solidFill>
                  <a:latin typeface="Calibri"/>
                  <a:ea typeface="Calibri"/>
                  <a:cs typeface="Calibri"/>
                  <a:sym typeface="Calibri"/>
                </a:rPr>
                <a:t> projects</a:t>
              </a:r>
            </a:p>
            <a:p>
              <a:pPr marL="0" marR="0" lvl="0" indent="0" algn="l" rtl="0">
                <a:lnSpc>
                  <a:spcPct val="100000"/>
                </a:lnSpc>
                <a:spcBef>
                  <a:spcPts val="0"/>
                </a:spcBef>
                <a:spcAft>
                  <a:spcPts val="0"/>
                </a:spcAft>
                <a:buClr>
                  <a:srgbClr val="000000"/>
                </a:buClr>
                <a:buFont typeface="Arial"/>
                <a:buNone/>
              </a:pPr>
              <a:endParaRPr sz="3600" b="0" i="0" u="none" strike="noStrike" cap="none">
                <a:solidFill>
                  <a:schemeClr val="dk1"/>
                </a:solidFill>
                <a:latin typeface="Calibri"/>
                <a:ea typeface="Calibri"/>
                <a:cs typeface="Calibri"/>
                <a:sym typeface="Calibri"/>
              </a:endParaRPr>
            </a:p>
            <a:p>
              <a:pPr marL="457200" marR="0" lvl="0" indent="-76200" algn="l" rtl="0">
                <a:lnSpc>
                  <a:spcPct val="100000"/>
                </a:lnSpc>
                <a:spcBef>
                  <a:spcPts val="0"/>
                </a:spcBef>
                <a:spcAft>
                  <a:spcPts val="0"/>
                </a:spcAft>
                <a:buClr>
                  <a:schemeClr val="dk1"/>
                </a:buClr>
                <a:buFont typeface="Arial"/>
                <a:buNone/>
              </a:pPr>
              <a:endParaRPr sz="3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3600" b="1" i="0" u="none" strike="noStrike" cap="none">
                <a:solidFill>
                  <a:srgbClr val="000000"/>
                </a:solidFill>
                <a:latin typeface="Calibri"/>
                <a:ea typeface="Calibri"/>
                <a:cs typeface="Calibri"/>
                <a:sym typeface="Calibri"/>
              </a:endParaRPr>
            </a:p>
          </p:txBody>
        </p:sp>
        <p:pic>
          <p:nvPicPr>
            <p:cNvPr id="610" name="Shape 610"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14187" y="0"/>
              <a:ext cx="1023250" cy="6073400"/>
            </a:xfrm>
            <a:prstGeom prst="rect">
              <a:avLst/>
            </a:prstGeom>
            <a:noFill/>
            <a:ln>
              <a:noFill/>
            </a:ln>
          </p:spPr>
        </p:pic>
        <p:sp>
          <p:nvSpPr>
            <p:cNvPr id="611" name="Shape 611" title="Decorative element"/>
            <p:cNvSpPr/>
            <p:nvPr/>
          </p:nvSpPr>
          <p:spPr>
            <a:xfrm>
              <a:off x="0" y="-38745"/>
              <a:ext cx="1414198" cy="61107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12" name="Shape 612"/>
            <p:cNvSpPr txBox="1"/>
            <p:nvPr/>
          </p:nvSpPr>
          <p:spPr>
            <a:xfrm rot="-5400000">
              <a:off x="-1375499" y="2119511"/>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i="0" u="none" strike="noStrike" cap="none">
                  <a:solidFill>
                    <a:srgbClr val="999999"/>
                  </a:solidFill>
                  <a:latin typeface="Open Sans"/>
                  <a:ea typeface="Open Sans"/>
                  <a:cs typeface="Open Sans"/>
                  <a:sym typeface="Open Sans"/>
                </a:rPr>
                <a:t> </a:t>
              </a:r>
              <a:r>
                <a:rPr lang="en-US" sz="3600" b="1" i="0" u="none" strike="noStrike" cap="none">
                  <a:solidFill>
                    <a:srgbClr val="999999"/>
                  </a:solidFill>
                  <a:latin typeface="Open Sans"/>
                  <a:ea typeface="Open Sans"/>
                  <a:cs typeface="Open Sans"/>
                  <a:sym typeface="Open Sans"/>
                </a:rPr>
                <a:t>Section 306A</a:t>
              </a:r>
            </a:p>
          </p:txBody>
        </p:sp>
        <p:pic>
          <p:nvPicPr>
            <p:cNvPr id="613" name="Shape 613" title="Decorative element"/>
            <p:cNvPicPr preferRelativeResize="0"/>
            <p:nvPr/>
          </p:nvPicPr>
          <p:blipFill rotWithShape="1">
            <a:blip r:embed="rId6" cstate="email">
              <a:alphaModFix amt="50000"/>
              <a:extLst>
                <a:ext uri="{28A0092B-C50C-407E-A947-70E740481C1C}">
                  <a14:useLocalDpi xmlns:a14="http://schemas.microsoft.com/office/drawing/2010/main"/>
                </a:ext>
              </a:extLst>
            </a:blip>
            <a:srcRect/>
            <a:stretch/>
          </p:blipFill>
          <p:spPr>
            <a:xfrm>
              <a:off x="62772" y="4642400"/>
              <a:ext cx="1288648" cy="1430848"/>
            </a:xfrm>
            <a:prstGeom prst="rect">
              <a:avLst/>
            </a:prstGeom>
            <a:noFill/>
            <a:ln>
              <a:noFill/>
            </a:ln>
          </p:spPr>
        </p:pic>
      </p:grpSp>
      <p:sp>
        <p:nvSpPr>
          <p:cNvPr id="607" name="Shape 607"/>
          <p:cNvSpPr txBox="1">
            <a:spLocks noGrp="1"/>
          </p:cNvSpPr>
          <p:nvPr>
            <p:ph type="title"/>
          </p:nvPr>
        </p:nvSpPr>
        <p:spPr>
          <a:xfrm>
            <a:off x="2437450" y="46000"/>
            <a:ext cx="4684798" cy="1372198"/>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dirty="0">
                <a:solidFill>
                  <a:schemeClr val="dk1"/>
                </a:solidFill>
                <a:latin typeface="Calibri"/>
                <a:ea typeface="Calibri"/>
                <a:cs typeface="Calibri"/>
                <a:sym typeface="Calibri"/>
              </a:rPr>
              <a:t>306A Coastal Resource Improvement Program</a:t>
            </a: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grpSp>
        <p:nvGrpSpPr>
          <p:cNvPr id="2" name="Group 1" descr="Good to Know&#10;&#10;Section 306A tells you what types of projects are eligible for acquisition and construction project funding. "/>
          <p:cNvGrpSpPr/>
          <p:nvPr/>
        </p:nvGrpSpPr>
        <p:grpSpPr>
          <a:xfrm>
            <a:off x="0" y="-38745"/>
            <a:ext cx="9143998" cy="6112145"/>
            <a:chOff x="0" y="-38745"/>
            <a:chExt cx="9143998" cy="6112145"/>
          </a:xfrm>
        </p:grpSpPr>
        <p:sp>
          <p:nvSpPr>
            <p:cNvPr id="621" name="Shape 621" title="Decorative element"/>
            <p:cNvSpPr/>
            <p:nvPr/>
          </p:nvSpPr>
          <p:spPr>
            <a:xfrm>
              <a:off x="0" y="-38745"/>
              <a:ext cx="1414198" cy="61107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22" name="Shape 622"/>
            <p:cNvSpPr txBox="1"/>
            <p:nvPr/>
          </p:nvSpPr>
          <p:spPr>
            <a:xfrm rot="-5400000">
              <a:off x="-1375499" y="2119511"/>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i="0" u="none" strike="noStrike" cap="none">
                  <a:solidFill>
                    <a:srgbClr val="999999"/>
                  </a:solidFill>
                  <a:latin typeface="Open Sans"/>
                  <a:ea typeface="Open Sans"/>
                  <a:cs typeface="Open Sans"/>
                  <a:sym typeface="Open Sans"/>
                </a:rPr>
                <a:t> </a:t>
              </a:r>
              <a:r>
                <a:rPr lang="en-US" sz="3600" b="1" i="0" u="none" strike="noStrike" cap="none">
                  <a:solidFill>
                    <a:srgbClr val="999999"/>
                  </a:solidFill>
                  <a:latin typeface="Open Sans"/>
                  <a:ea typeface="Open Sans"/>
                  <a:cs typeface="Open Sans"/>
                  <a:sym typeface="Open Sans"/>
                </a:rPr>
                <a:t>Section 306A</a:t>
              </a:r>
            </a:p>
          </p:txBody>
        </p:sp>
        <p:pic>
          <p:nvPicPr>
            <p:cNvPr id="623" name="Shape 623" title="Decorative element"/>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62772" y="4642400"/>
              <a:ext cx="1288648" cy="1430848"/>
            </a:xfrm>
            <a:prstGeom prst="rect">
              <a:avLst/>
            </a:prstGeom>
            <a:noFill/>
            <a:ln>
              <a:noFill/>
            </a:ln>
          </p:spPr>
        </p:pic>
        <p:pic>
          <p:nvPicPr>
            <p:cNvPr id="8" name="Shape 608" title="v"/>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65500" y="0"/>
              <a:ext cx="2878498" cy="6073400"/>
            </a:xfrm>
            <a:prstGeom prst="rect">
              <a:avLst/>
            </a:prstGeom>
            <a:noFill/>
            <a:ln>
              <a:noFill/>
            </a:ln>
          </p:spPr>
        </p:pic>
        <p:pic>
          <p:nvPicPr>
            <p:cNvPr id="9" name="Shape 610" title="Decorative elemen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414187" y="0"/>
              <a:ext cx="1023250" cy="6073400"/>
            </a:xfrm>
            <a:prstGeom prst="rect">
              <a:avLst/>
            </a:prstGeom>
            <a:noFill/>
            <a:ln>
              <a:noFill/>
            </a:ln>
          </p:spPr>
        </p:pic>
      </p:grpSp>
      <p:sp>
        <p:nvSpPr>
          <p:cNvPr id="619" name="Shape 619"/>
          <p:cNvSpPr txBox="1">
            <a:spLocks noGrp="1"/>
          </p:cNvSpPr>
          <p:nvPr>
            <p:ph type="title"/>
          </p:nvPr>
        </p:nvSpPr>
        <p:spPr>
          <a:xfrm>
            <a:off x="2564841" y="318900"/>
            <a:ext cx="4416727" cy="500399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3000" b="1" i="0" u="none" strike="noStrike" cap="none" dirty="0">
                <a:solidFill>
                  <a:srgbClr val="000000"/>
                </a:solidFill>
                <a:latin typeface="Calibri"/>
                <a:ea typeface="Calibri"/>
                <a:cs typeface="Calibri"/>
                <a:sym typeface="Calibri"/>
              </a:rPr>
              <a:t>Good to </a:t>
            </a:r>
            <a:r>
              <a:rPr lang="en-US" sz="3000" b="1" dirty="0">
                <a:solidFill>
                  <a:srgbClr val="000000"/>
                </a:solidFill>
              </a:rPr>
              <a:t>K</a:t>
            </a:r>
            <a:r>
              <a:rPr lang="en-US" sz="3000" b="1" i="0" u="none" strike="noStrike" cap="none" dirty="0">
                <a:solidFill>
                  <a:srgbClr val="000000"/>
                </a:solidFill>
                <a:latin typeface="Calibri"/>
                <a:ea typeface="Calibri"/>
                <a:cs typeface="Calibri"/>
                <a:sym typeface="Calibri"/>
              </a:rPr>
              <a:t>now</a:t>
            </a:r>
            <a:br>
              <a:rPr lang="en-US" sz="3000" b="1" i="0" u="none" strike="noStrike" cap="none" dirty="0">
                <a:solidFill>
                  <a:srgbClr val="000000"/>
                </a:solidFill>
                <a:latin typeface="Calibri"/>
                <a:ea typeface="Calibri"/>
                <a:cs typeface="Calibri"/>
                <a:sym typeface="Calibri"/>
              </a:rPr>
            </a:br>
            <a:r>
              <a:rPr lang="en-US" sz="3000" b="0" i="0" u="none" strike="noStrike" cap="none" dirty="0">
                <a:solidFill>
                  <a:srgbClr val="000000"/>
                </a:solidFill>
                <a:latin typeface="Calibri"/>
                <a:ea typeface="Calibri"/>
                <a:cs typeface="Calibri"/>
                <a:sym typeface="Calibri"/>
              </a:rPr>
              <a:t>because it </a:t>
            </a:r>
            <a:r>
              <a:rPr lang="en-US" sz="3000" dirty="0">
                <a:solidFill>
                  <a:srgbClr val="000000"/>
                </a:solidFill>
              </a:rPr>
              <a:t>explains</a:t>
            </a:r>
            <a:r>
              <a:rPr lang="en-US" sz="3000" b="0" i="0" u="none" strike="noStrike" cap="none" dirty="0">
                <a:solidFill>
                  <a:srgbClr val="000000"/>
                </a:solidFill>
                <a:latin typeface="Calibri"/>
                <a:ea typeface="Calibri"/>
                <a:cs typeface="Calibri"/>
                <a:sym typeface="Calibri"/>
              </a:rPr>
              <a:t> what types of projects are eligible for </a:t>
            </a:r>
            <a:r>
              <a:rPr lang="en-US" sz="3000" b="1" i="0" u="none" strike="noStrike" cap="none" dirty="0">
                <a:solidFill>
                  <a:srgbClr val="2955A0"/>
                </a:solidFill>
                <a:latin typeface="Calibri"/>
                <a:ea typeface="Calibri"/>
                <a:cs typeface="Calibri"/>
                <a:sym typeface="Calibri"/>
              </a:rPr>
              <a:t>306A</a:t>
            </a:r>
            <a:r>
              <a:rPr lang="en-US" sz="3000" b="0" i="0" u="none" strike="noStrike" cap="none" dirty="0">
                <a:solidFill>
                  <a:srgbClr val="000000"/>
                </a:solidFill>
                <a:latin typeface="Calibri"/>
                <a:ea typeface="Calibri"/>
                <a:cs typeface="Calibri"/>
                <a:sym typeface="Calibri"/>
              </a:rPr>
              <a:t> funding</a:t>
            </a: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grpSp>
        <p:nvGrpSpPr>
          <p:cNvPr id="2" name="Group 1" descr="Section 307, Coordination and Cooperation - more commonly known as the “federal consistency” provision, requires&#10;federal agencies;&#10;non-federal entities applying for required federal permits, licenses and other approvals; and&#10;state and local government applicants for federal financial assistance&#10;to conduct activities in a manner consistent with the enforceable policies of state coastal management programs.&#10;&#10;State programs use this unique and powerful tool to facilitate cooperation and coordination with federal agencies to manage coastal activities and resources. Many states consider this one of the stronger aspects of the CZMA - the ability to have a voice when federal actions are proposed by: federal agencies, applicants for federal permits, and state or local governments using federal dollars to implement change in the coastal zone."/>
          <p:cNvGrpSpPr/>
          <p:nvPr/>
        </p:nvGrpSpPr>
        <p:grpSpPr>
          <a:xfrm>
            <a:off x="0" y="-27900"/>
            <a:ext cx="9143998" cy="6117374"/>
            <a:chOff x="0" y="-27900"/>
            <a:chExt cx="9143998" cy="6117374"/>
          </a:xfrm>
        </p:grpSpPr>
        <p:sp>
          <p:nvSpPr>
            <p:cNvPr id="629" name="Shape 629"/>
            <p:cNvSpPr txBox="1"/>
            <p:nvPr/>
          </p:nvSpPr>
          <p:spPr>
            <a:xfrm>
              <a:off x="382005" y="1208600"/>
              <a:ext cx="6299099" cy="1550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000" b="0" i="0" u="none" strike="noStrike" cap="none">
                  <a:solidFill>
                    <a:schemeClr val="dk1"/>
                  </a:solidFill>
                  <a:latin typeface="Calibri"/>
                  <a:ea typeface="Calibri"/>
                  <a:cs typeface="Calibri"/>
                  <a:sym typeface="Calibri"/>
                </a:rPr>
                <a:t>Facilitates </a:t>
              </a:r>
              <a:r>
                <a:rPr lang="en-US" sz="3000" b="1" i="0" u="none" strike="noStrike" cap="none">
                  <a:solidFill>
                    <a:srgbClr val="2955A0"/>
                  </a:solidFill>
                  <a:latin typeface="Calibri"/>
                  <a:ea typeface="Calibri"/>
                  <a:cs typeface="Calibri"/>
                  <a:sym typeface="Calibri"/>
                </a:rPr>
                <a:t>cooperation</a:t>
              </a:r>
              <a:r>
                <a:rPr lang="en-US" sz="3000" b="0" i="0" u="none" strike="noStrike" cap="none">
                  <a:solidFill>
                    <a:schemeClr val="dk1"/>
                  </a:solidFill>
                  <a:latin typeface="Calibri"/>
                  <a:ea typeface="Calibri"/>
                  <a:cs typeface="Calibri"/>
                  <a:sym typeface="Calibri"/>
                </a:rPr>
                <a:t> and </a:t>
              </a:r>
              <a:r>
                <a:rPr lang="en-US" sz="3000" b="1" i="0" u="none" strike="noStrike" cap="none">
                  <a:solidFill>
                    <a:srgbClr val="2955A0"/>
                  </a:solidFill>
                  <a:latin typeface="Calibri"/>
                  <a:ea typeface="Calibri"/>
                  <a:cs typeface="Calibri"/>
                  <a:sym typeface="Calibri"/>
                </a:rPr>
                <a:t>coordination</a:t>
              </a:r>
              <a:r>
                <a:rPr lang="en-US" sz="3000" b="0" i="0" u="none" strike="noStrike" cap="none">
                  <a:solidFill>
                    <a:schemeClr val="dk1"/>
                  </a:solidFill>
                  <a:latin typeface="Calibri"/>
                  <a:ea typeface="Calibri"/>
                  <a:cs typeface="Calibri"/>
                  <a:sym typeface="Calibri"/>
                </a:rPr>
                <a:t> with federal agencies to manage coastal activities and resources</a:t>
              </a:r>
            </a:p>
          </p:txBody>
        </p:sp>
        <p:sp>
          <p:nvSpPr>
            <p:cNvPr id="630" name="Shape 630" title="Decorative element"/>
            <p:cNvSpPr/>
            <p:nvPr/>
          </p:nvSpPr>
          <p:spPr>
            <a:xfrm>
              <a:off x="7729800" y="-27900"/>
              <a:ext cx="1414198" cy="61119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31" name="Shape 631"/>
            <p:cNvSpPr txBox="1"/>
            <p:nvPr/>
          </p:nvSpPr>
          <p:spPr>
            <a:xfrm rot="-5400000">
              <a:off x="6506699" y="2130361"/>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3600" b="1" i="0" u="none" strike="noStrike" cap="none">
                  <a:solidFill>
                    <a:srgbClr val="999999"/>
                  </a:solidFill>
                  <a:latin typeface="Open Sans"/>
                  <a:ea typeface="Open Sans"/>
                  <a:cs typeface="Open Sans"/>
                  <a:sym typeface="Open Sans"/>
                </a:rPr>
                <a:t> Section 307</a:t>
              </a:r>
            </a:p>
          </p:txBody>
        </p:sp>
        <p:pic>
          <p:nvPicPr>
            <p:cNvPr id="632" name="Shape 632" title="Decorative element"/>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7792574" y="4653250"/>
              <a:ext cx="1288648" cy="1430848"/>
            </a:xfrm>
            <a:prstGeom prst="rect">
              <a:avLst/>
            </a:prstGeom>
            <a:noFill/>
            <a:ln>
              <a:noFill/>
            </a:ln>
          </p:spPr>
        </p:pic>
        <p:pic>
          <p:nvPicPr>
            <p:cNvPr id="633" name="Shape 633"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3163613"/>
              <a:ext cx="7737276" cy="2925861"/>
            </a:xfrm>
            <a:prstGeom prst="rect">
              <a:avLst/>
            </a:prstGeom>
            <a:noFill/>
            <a:ln>
              <a:noFill/>
            </a:ln>
          </p:spPr>
        </p:pic>
      </p:grpSp>
      <p:sp>
        <p:nvSpPr>
          <p:cNvPr id="628" name="Shape 628"/>
          <p:cNvSpPr txBox="1">
            <a:spLocks noGrp="1"/>
          </p:cNvSpPr>
          <p:nvPr>
            <p:ph type="title"/>
          </p:nvPr>
        </p:nvSpPr>
        <p:spPr>
          <a:xfrm>
            <a:off x="2829" y="-30175"/>
            <a:ext cx="7729800" cy="8684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dirty="0">
                <a:solidFill>
                  <a:schemeClr val="dk1"/>
                </a:solidFill>
                <a:latin typeface="Calibri"/>
                <a:ea typeface="Calibri"/>
                <a:cs typeface="Calibri"/>
                <a:sym typeface="Calibri"/>
              </a:rPr>
              <a:t>307: Federal Consistency</a:t>
            </a: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pSp>
        <p:nvGrpSpPr>
          <p:cNvPr id="2" name="Group 1" descr="Good to Know&#10;&#10;Section 307, federal consistency, is a unique and powerful tool coastal management programs use to work with federal agencies to manage coastal activities and resources."/>
          <p:cNvGrpSpPr/>
          <p:nvPr/>
        </p:nvGrpSpPr>
        <p:grpSpPr>
          <a:xfrm>
            <a:off x="0" y="-27900"/>
            <a:ext cx="9143998" cy="6117374"/>
            <a:chOff x="0" y="-27900"/>
            <a:chExt cx="9143998" cy="6117374"/>
          </a:xfrm>
        </p:grpSpPr>
        <p:sp>
          <p:nvSpPr>
            <p:cNvPr id="639" name="Shape 639" title="Decorative element"/>
            <p:cNvSpPr/>
            <p:nvPr/>
          </p:nvSpPr>
          <p:spPr>
            <a:xfrm>
              <a:off x="7729800" y="-27900"/>
              <a:ext cx="1414198" cy="61119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40" name="Shape 640"/>
            <p:cNvSpPr txBox="1"/>
            <p:nvPr/>
          </p:nvSpPr>
          <p:spPr>
            <a:xfrm rot="-5400000">
              <a:off x="6506699" y="2130361"/>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3600" b="1" i="0" u="none" strike="noStrike" cap="none">
                  <a:solidFill>
                    <a:srgbClr val="999999"/>
                  </a:solidFill>
                  <a:latin typeface="Open Sans"/>
                  <a:ea typeface="Open Sans"/>
                  <a:cs typeface="Open Sans"/>
                  <a:sym typeface="Open Sans"/>
                </a:rPr>
                <a:t> Section 307</a:t>
              </a:r>
            </a:p>
          </p:txBody>
        </p:sp>
        <p:pic>
          <p:nvPicPr>
            <p:cNvPr id="641" name="Shape 641" title="Decorative element"/>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7792574" y="4653250"/>
              <a:ext cx="1288648" cy="1430848"/>
            </a:xfrm>
            <a:prstGeom prst="rect">
              <a:avLst/>
            </a:prstGeom>
            <a:noFill/>
            <a:ln>
              <a:noFill/>
            </a:ln>
          </p:spPr>
        </p:pic>
        <p:pic>
          <p:nvPicPr>
            <p:cNvPr id="642" name="Shape 642"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3163613"/>
              <a:ext cx="7737276" cy="2925861"/>
            </a:xfrm>
            <a:prstGeom prst="rect">
              <a:avLst/>
            </a:prstGeom>
            <a:noFill/>
            <a:ln>
              <a:noFill/>
            </a:ln>
          </p:spPr>
        </p:pic>
      </p:grpSp>
      <p:sp>
        <p:nvSpPr>
          <p:cNvPr id="638" name="Shape 638"/>
          <p:cNvSpPr txBox="1">
            <a:spLocks noGrp="1"/>
          </p:cNvSpPr>
          <p:nvPr>
            <p:ph type="title"/>
          </p:nvPr>
        </p:nvSpPr>
        <p:spPr>
          <a:xfrm>
            <a:off x="288600" y="267300"/>
            <a:ext cx="6925799" cy="35892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dirty="0">
                <a:solidFill>
                  <a:schemeClr val="dk1"/>
                </a:solidFill>
                <a:latin typeface="Calibri"/>
                <a:ea typeface="Calibri"/>
                <a:cs typeface="Calibri"/>
                <a:sym typeface="Calibri"/>
              </a:rPr>
              <a:t/>
            </a:r>
            <a:br>
              <a:rPr lang="en-US" sz="2400" b="0" i="0" u="none" strike="noStrike" cap="none" dirty="0">
                <a:solidFill>
                  <a:schemeClr val="dk1"/>
                </a:solidFill>
                <a:latin typeface="Calibri"/>
                <a:ea typeface="Calibri"/>
                <a:cs typeface="Calibri"/>
                <a:sym typeface="Calibri"/>
              </a:rPr>
            </a:br>
            <a:r>
              <a:rPr lang="en-US" sz="3000" b="1" i="0" u="none" strike="noStrike" cap="none" dirty="0">
                <a:solidFill>
                  <a:srgbClr val="000000"/>
                </a:solidFill>
                <a:latin typeface="Calibri"/>
                <a:ea typeface="Calibri"/>
                <a:cs typeface="Calibri"/>
                <a:sym typeface="Calibri"/>
              </a:rPr>
              <a:t>Good to </a:t>
            </a:r>
            <a:r>
              <a:rPr lang="en-US" sz="3000" b="1" dirty="0">
                <a:solidFill>
                  <a:srgbClr val="000000"/>
                </a:solidFill>
              </a:rPr>
              <a:t>K</a:t>
            </a:r>
            <a:r>
              <a:rPr lang="en-US" sz="3000" b="1" i="0" u="none" strike="noStrike" cap="none" dirty="0">
                <a:solidFill>
                  <a:srgbClr val="000000"/>
                </a:solidFill>
                <a:latin typeface="Calibri"/>
                <a:ea typeface="Calibri"/>
                <a:cs typeface="Calibri"/>
                <a:sym typeface="Calibri"/>
              </a:rPr>
              <a:t>now </a:t>
            </a:r>
          </a:p>
          <a:p>
            <a:pPr marL="0" marR="0" lvl="0" indent="0" algn="l" rtl="0">
              <a:lnSpc>
                <a:spcPct val="100000"/>
              </a:lnSpc>
              <a:spcBef>
                <a:spcPts val="0"/>
              </a:spcBef>
              <a:spcAft>
                <a:spcPts val="0"/>
              </a:spcAft>
              <a:buClr>
                <a:srgbClr val="000000"/>
              </a:buClr>
              <a:buSzPct val="25000"/>
              <a:buFont typeface="Calibri"/>
              <a:buNone/>
            </a:pPr>
            <a:r>
              <a:rPr lang="en-US" sz="3000" b="0" i="0" u="none" strike="noStrike" cap="none" dirty="0">
                <a:solidFill>
                  <a:srgbClr val="000000"/>
                </a:solidFill>
                <a:latin typeface="Calibri"/>
                <a:ea typeface="Calibri"/>
                <a:cs typeface="Calibri"/>
                <a:sym typeface="Calibri"/>
              </a:rPr>
              <a:t>because it </a:t>
            </a:r>
            <a:r>
              <a:rPr lang="en-US" sz="3000" dirty="0">
                <a:solidFill>
                  <a:srgbClr val="000000"/>
                </a:solidFill>
              </a:rPr>
              <a:t>is</a:t>
            </a:r>
            <a:r>
              <a:rPr lang="en-US" sz="3000" b="0" i="0" u="none" strike="noStrike" cap="none" dirty="0">
                <a:solidFill>
                  <a:srgbClr val="000000"/>
                </a:solidFill>
                <a:latin typeface="Calibri"/>
                <a:ea typeface="Calibri"/>
                <a:cs typeface="Calibri"/>
                <a:sym typeface="Calibri"/>
              </a:rPr>
              <a:t> a unique and powerful tool </a:t>
            </a:r>
            <a:r>
              <a:rPr lang="en-US" sz="3000" dirty="0">
                <a:solidFill>
                  <a:srgbClr val="000000"/>
                </a:solidFill>
              </a:rPr>
              <a:t>coastal management programs use to work with federal agencies to manage coastal activities and resources</a:t>
            </a:r>
          </a:p>
          <a:p>
            <a:pPr marL="0" marR="0" lvl="0" indent="0" algn="l" rtl="0">
              <a:lnSpc>
                <a:spcPct val="115000"/>
              </a:lnSpc>
              <a:spcBef>
                <a:spcPts val="0"/>
              </a:spcBef>
              <a:spcAft>
                <a:spcPts val="0"/>
              </a:spcAft>
              <a:buClr>
                <a:schemeClr val="dk1"/>
              </a:buClr>
              <a:buSzPct val="25000"/>
              <a:buFont typeface="Calibri"/>
              <a:buNone/>
            </a:pPr>
            <a:endParaRPr sz="2400" b="0" i="0" u="none" strike="noStrike" cap="none" dirty="0">
              <a:solidFill>
                <a:srgbClr val="99999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2400" b="0" i="0" u="none" strike="noStrike" cap="none" dirty="0">
              <a:solidFill>
                <a:srgbClr val="999999"/>
              </a:solidFill>
              <a:latin typeface="Calibri"/>
              <a:ea typeface="Calibri"/>
              <a:cs typeface="Calibri"/>
              <a:sym typeface="Calibri"/>
            </a:endParaRPr>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grpSp>
        <p:nvGrpSpPr>
          <p:cNvPr id="2" name="Group 1" descr="Section 309 establishes the Coastal Zone Enhancement Program, which provides funds to coastal states to make improvements in their coastal management programs in nine areas: &#10;Public access&#10;Wetlands&#10;Hazards&#10;Energy facility siting&#10;Ocean governance&#10;Cumulative and secondary impacts&#10;Marine debris&#10;Aquaculture&#10;SAMPs (special area management plans)&#10; &#10;Every 5 years a coastal program assesses these areas and develops new strategies where appropriate that result in changes that enhance program efforts. This process can help a program address long standing or emerging issues."/>
          <p:cNvGrpSpPr/>
          <p:nvPr/>
        </p:nvGrpSpPr>
        <p:grpSpPr>
          <a:xfrm>
            <a:off x="0" y="-38745"/>
            <a:ext cx="9144025" cy="6112045"/>
            <a:chOff x="0" y="-38745"/>
            <a:chExt cx="9144025" cy="6112045"/>
          </a:xfrm>
        </p:grpSpPr>
        <p:sp>
          <p:nvSpPr>
            <p:cNvPr id="648" name="Shape 648" title="Decorative element"/>
            <p:cNvSpPr txBox="1"/>
            <p:nvPr/>
          </p:nvSpPr>
          <p:spPr>
            <a:xfrm>
              <a:off x="1414225" y="2701125"/>
              <a:ext cx="3593700" cy="27863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Calibri"/>
                <a:ea typeface="Calibri"/>
                <a:cs typeface="Calibri"/>
                <a:sym typeface="Calibri"/>
              </a:endParaRPr>
            </a:p>
          </p:txBody>
        </p:sp>
        <p:sp>
          <p:nvSpPr>
            <p:cNvPr id="649" name="Shape 649"/>
            <p:cNvSpPr txBox="1"/>
            <p:nvPr/>
          </p:nvSpPr>
          <p:spPr>
            <a:xfrm>
              <a:off x="1544775" y="1264525"/>
              <a:ext cx="5770425" cy="2336795"/>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000" b="0" i="0" u="none" strike="noStrike" cap="none" dirty="0">
                  <a:solidFill>
                    <a:schemeClr val="dk1"/>
                  </a:solidFill>
                  <a:latin typeface="Calibri"/>
                  <a:ea typeface="Calibri"/>
                  <a:cs typeface="Calibri"/>
                  <a:sym typeface="Calibri"/>
                </a:rPr>
                <a:t>Provides </a:t>
              </a:r>
              <a:r>
                <a:rPr lang="en-US" sz="3000" b="1" i="0" u="none" strike="noStrike" cap="none" dirty="0">
                  <a:solidFill>
                    <a:srgbClr val="2955A0"/>
                  </a:solidFill>
                  <a:latin typeface="Calibri"/>
                  <a:ea typeface="Calibri"/>
                  <a:cs typeface="Calibri"/>
                  <a:sym typeface="Calibri"/>
                </a:rPr>
                <a:t>funds</a:t>
              </a:r>
              <a:r>
                <a:rPr lang="en-US" sz="3000" b="0" i="0" u="none" strike="noStrike" cap="none" dirty="0">
                  <a:solidFill>
                    <a:schemeClr val="dk1"/>
                  </a:solidFill>
                  <a:latin typeface="Calibri"/>
                  <a:ea typeface="Calibri"/>
                  <a:cs typeface="Calibri"/>
                  <a:sym typeface="Calibri"/>
                </a:rPr>
                <a:t> to coastal states to make </a:t>
              </a:r>
              <a:r>
                <a:rPr lang="en-US" sz="3000" b="1" i="0" u="none" strike="noStrike" cap="none" dirty="0">
                  <a:solidFill>
                    <a:srgbClr val="2955A0"/>
                  </a:solidFill>
                  <a:latin typeface="Calibri"/>
                  <a:ea typeface="Calibri"/>
                  <a:cs typeface="Calibri"/>
                  <a:sym typeface="Calibri"/>
                </a:rPr>
                <a:t>improvements</a:t>
              </a:r>
              <a:r>
                <a:rPr lang="en-US" sz="3000" b="0" i="0" u="none" strike="noStrike" cap="none" dirty="0">
                  <a:solidFill>
                    <a:schemeClr val="dk1"/>
                  </a:solidFill>
                  <a:latin typeface="Calibri"/>
                  <a:ea typeface="Calibri"/>
                  <a:cs typeface="Calibri"/>
                  <a:sym typeface="Calibri"/>
                </a:rPr>
                <a:t> in their coastal management programs</a:t>
              </a:r>
            </a:p>
            <a:p>
              <a:pPr marL="0" marR="0" lvl="0" indent="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Calibri"/>
                <a:ea typeface="Calibri"/>
                <a:cs typeface="Calibri"/>
                <a:sym typeface="Calibri"/>
              </a:endParaRPr>
            </a:p>
          </p:txBody>
        </p:sp>
        <p:sp>
          <p:nvSpPr>
            <p:cNvPr id="650" name="Shape 650" title="Decorative element"/>
            <p:cNvSpPr/>
            <p:nvPr/>
          </p:nvSpPr>
          <p:spPr>
            <a:xfrm>
              <a:off x="0" y="-38745"/>
              <a:ext cx="1414198" cy="61107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51" name="Shape 651"/>
            <p:cNvSpPr txBox="1"/>
            <p:nvPr/>
          </p:nvSpPr>
          <p:spPr>
            <a:xfrm rot="-5400000">
              <a:off x="-1375499" y="2119511"/>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i="0" u="none" strike="noStrike" cap="none">
                  <a:solidFill>
                    <a:srgbClr val="999999"/>
                  </a:solidFill>
                  <a:latin typeface="Open Sans"/>
                  <a:ea typeface="Open Sans"/>
                  <a:cs typeface="Open Sans"/>
                  <a:sym typeface="Open Sans"/>
                </a:rPr>
                <a:t> </a:t>
              </a:r>
              <a:r>
                <a:rPr lang="en-US" sz="3600" b="1" i="0" u="none" strike="noStrike" cap="none">
                  <a:solidFill>
                    <a:srgbClr val="999999"/>
                  </a:solidFill>
                  <a:latin typeface="Open Sans"/>
                  <a:ea typeface="Open Sans"/>
                  <a:cs typeface="Open Sans"/>
                  <a:sym typeface="Open Sans"/>
                </a:rPr>
                <a:t>Section 309</a:t>
              </a:r>
            </a:p>
          </p:txBody>
        </p:sp>
        <p:pic>
          <p:nvPicPr>
            <p:cNvPr id="652" name="Shape 652" title="Decorative element"/>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62772" y="4642400"/>
              <a:ext cx="1288648" cy="1430848"/>
            </a:xfrm>
            <a:prstGeom prst="rect">
              <a:avLst/>
            </a:prstGeom>
            <a:noFill/>
            <a:ln>
              <a:noFill/>
            </a:ln>
          </p:spPr>
        </p:pic>
        <p:pic>
          <p:nvPicPr>
            <p:cNvPr id="653" name="Shape 653"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14225" y="3002800"/>
              <a:ext cx="7729800" cy="3070500"/>
            </a:xfrm>
            <a:prstGeom prst="rect">
              <a:avLst/>
            </a:prstGeom>
            <a:noFill/>
            <a:ln>
              <a:noFill/>
            </a:ln>
          </p:spPr>
        </p:pic>
      </p:grpSp>
      <p:sp>
        <p:nvSpPr>
          <p:cNvPr id="647" name="Shape 647"/>
          <p:cNvSpPr txBox="1">
            <a:spLocks noGrp="1"/>
          </p:cNvSpPr>
          <p:nvPr>
            <p:ph type="title"/>
          </p:nvPr>
        </p:nvSpPr>
        <p:spPr>
          <a:xfrm>
            <a:off x="1414225" y="46025"/>
            <a:ext cx="77298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dirty="0">
                <a:solidFill>
                  <a:schemeClr val="dk1"/>
                </a:solidFill>
                <a:latin typeface="Calibri"/>
                <a:ea typeface="Calibri"/>
                <a:cs typeface="Calibri"/>
                <a:sym typeface="Calibri"/>
              </a:rPr>
              <a:t>309: Coastal Zone Enhancement Grants</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3" name="Group 2" descr="The national legislation also supports a system of estuarine research reserves around the country, often referred to as NERRS (National Estuarine Research Reserve System). You will learn more about them throughout this presentation.&#10; &#10;Understanding the role of the state programs, the reserves, and the federal-state partnership, and how to access resources made available through this CZM network will be helpful.&#10;" title="Graphic flowchart"/>
          <p:cNvGrpSpPr/>
          <p:nvPr/>
        </p:nvGrpSpPr>
        <p:grpSpPr>
          <a:xfrm>
            <a:off x="407022" y="-76200"/>
            <a:ext cx="8736973" cy="6259448"/>
            <a:chOff x="407022" y="-76200"/>
            <a:chExt cx="8736973" cy="6259448"/>
          </a:xfrm>
        </p:grpSpPr>
        <p:sp>
          <p:nvSpPr>
            <p:cNvPr id="160" name="Shape 160" title="Connections graphic"/>
            <p:cNvSpPr/>
            <p:nvPr/>
          </p:nvSpPr>
          <p:spPr>
            <a:xfrm>
              <a:off x="7729775" y="-76200"/>
              <a:ext cx="1414198" cy="6189599"/>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1" name="Shape 161"/>
            <p:cNvSpPr txBox="1"/>
            <p:nvPr/>
          </p:nvSpPr>
          <p:spPr>
            <a:xfrm rot="-5400000">
              <a:off x="6354274" y="2769163"/>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i="0" u="none" strike="noStrike" cap="none">
                  <a:solidFill>
                    <a:srgbClr val="999999"/>
                  </a:solidFill>
                  <a:latin typeface="Open Sans"/>
                  <a:ea typeface="Open Sans"/>
                  <a:cs typeface="Open Sans"/>
                  <a:sym typeface="Open Sans"/>
                </a:rPr>
                <a:t>Connections</a:t>
              </a:r>
            </a:p>
          </p:txBody>
        </p:sp>
        <p:pic>
          <p:nvPicPr>
            <p:cNvPr id="162" name="Shape 162" title="Decorative element"/>
            <p:cNvPicPr preferRelativeResize="0"/>
            <p:nvPr/>
          </p:nvPicPr>
          <p:blipFill rotWithShape="1">
            <a:blip r:embed="rId4" cstate="email">
              <a:alphaModFix amt="45000"/>
              <a:extLst>
                <a:ext uri="{28A0092B-C50C-407E-A947-70E740481C1C}">
                  <a14:useLocalDpi xmlns:a14="http://schemas.microsoft.com/office/drawing/2010/main"/>
                </a:ext>
              </a:extLst>
            </a:blip>
            <a:srcRect/>
            <a:stretch/>
          </p:blipFill>
          <p:spPr>
            <a:xfrm>
              <a:off x="7729799" y="5445042"/>
              <a:ext cx="1414196" cy="668356"/>
            </a:xfrm>
            <a:prstGeom prst="rect">
              <a:avLst/>
            </a:prstGeom>
            <a:noFill/>
            <a:ln>
              <a:noFill/>
            </a:ln>
          </p:spPr>
        </p:pic>
        <p:pic>
          <p:nvPicPr>
            <p:cNvPr id="163" name="Shape 163"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07022" y="3887300"/>
              <a:ext cx="5882080" cy="2295948"/>
            </a:xfrm>
            <a:prstGeom prst="rect">
              <a:avLst/>
            </a:prstGeom>
            <a:noFill/>
            <a:ln>
              <a:noFill/>
            </a:ln>
          </p:spPr>
        </p:pic>
        <p:sp>
          <p:nvSpPr>
            <p:cNvPr id="164" name="Shape 164" title="Decorative element"/>
            <p:cNvSpPr/>
            <p:nvPr/>
          </p:nvSpPr>
          <p:spPr>
            <a:xfrm rot="1823314">
              <a:off x="3886230" y="3188159"/>
              <a:ext cx="1517015" cy="1309968"/>
            </a:xfrm>
            <a:prstGeom prst="hexagon">
              <a:avLst>
                <a:gd name="adj" fmla="val 28955"/>
                <a:gd name="vf" fmla="val 115470"/>
              </a:avLst>
            </a:prstGeom>
            <a:solidFill>
              <a:srgbClr val="1155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5" name="Shape 165" title="Decorative element"/>
            <p:cNvSpPr/>
            <p:nvPr/>
          </p:nvSpPr>
          <p:spPr>
            <a:xfrm rot="1823314">
              <a:off x="1130818" y="3187873"/>
              <a:ext cx="1517015" cy="1309968"/>
            </a:xfrm>
            <a:prstGeom prst="hexagon">
              <a:avLst>
                <a:gd name="adj" fmla="val 28955"/>
                <a:gd name="vf" fmla="val 115470"/>
              </a:avLst>
            </a:prstGeom>
            <a:solidFill>
              <a:srgbClr val="2955A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6" name="Shape 166" title="Decorative element"/>
            <p:cNvSpPr/>
            <p:nvPr/>
          </p:nvSpPr>
          <p:spPr>
            <a:xfrm rot="1823314">
              <a:off x="4554583" y="2011749"/>
              <a:ext cx="1517015" cy="1309968"/>
            </a:xfrm>
            <a:prstGeom prst="hexagon">
              <a:avLst>
                <a:gd name="adj" fmla="val 28955"/>
                <a:gd name="vf" fmla="val 115470"/>
              </a:avLst>
            </a:prstGeom>
            <a:solidFill>
              <a:srgbClr val="1155C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7" name="Shape 167" title="Decorative element"/>
            <p:cNvSpPr/>
            <p:nvPr/>
          </p:nvSpPr>
          <p:spPr>
            <a:xfrm rot="1823314">
              <a:off x="3191380" y="2008557"/>
              <a:ext cx="1517015" cy="1309968"/>
            </a:xfrm>
            <a:prstGeom prst="hexagon">
              <a:avLst>
                <a:gd name="adj" fmla="val 28955"/>
                <a:gd name="vf" fmla="val 115470"/>
              </a:avLst>
            </a:prstGeom>
            <a:solidFill>
              <a:srgbClr val="1F700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8" name="Shape 168"/>
            <p:cNvSpPr txBox="1"/>
            <p:nvPr/>
          </p:nvSpPr>
          <p:spPr>
            <a:xfrm>
              <a:off x="1477833" y="3633617"/>
              <a:ext cx="975299" cy="418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Federal</a:t>
              </a:r>
            </a:p>
          </p:txBody>
        </p:sp>
        <p:sp>
          <p:nvSpPr>
            <p:cNvPr id="169" name="Shape 169"/>
            <p:cNvSpPr txBox="1"/>
            <p:nvPr/>
          </p:nvSpPr>
          <p:spPr>
            <a:xfrm>
              <a:off x="3807853" y="3134635"/>
              <a:ext cx="1650000" cy="14153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Font typeface="Arial"/>
                <a:buNone/>
              </a:pPr>
              <a:endParaRPr sz="16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ct val="25000"/>
                <a:buFont typeface="Arial"/>
                <a:buNone/>
              </a:pPr>
              <a:r>
                <a:rPr lang="en-US" sz="1400" b="1" i="0" u="none" strike="noStrike" cap="none">
                  <a:solidFill>
                    <a:srgbClr val="FFFFFF"/>
                  </a:solidFill>
                  <a:latin typeface="Calibri"/>
                  <a:ea typeface="Calibri"/>
                  <a:cs typeface="Calibri"/>
                  <a:sym typeface="Calibri"/>
                </a:rPr>
                <a:t>Coastal</a:t>
              </a:r>
            </a:p>
            <a:p>
              <a:pPr marL="0" marR="0" lvl="0" indent="0" algn="ctr" rtl="0">
                <a:lnSpc>
                  <a:spcPct val="100000"/>
                </a:lnSpc>
                <a:spcBef>
                  <a:spcPts val="0"/>
                </a:spcBef>
                <a:spcAft>
                  <a:spcPts val="0"/>
                </a:spcAft>
                <a:buClr>
                  <a:schemeClr val="dk1"/>
                </a:buClr>
                <a:buSzPct val="25000"/>
                <a:buFont typeface="Arial"/>
                <a:buNone/>
              </a:pPr>
              <a:r>
                <a:rPr lang="en-US" sz="1400" b="1" i="0" u="none" strike="noStrike" cap="none">
                  <a:solidFill>
                    <a:schemeClr val="lt1"/>
                  </a:solidFill>
                  <a:latin typeface="Calibri"/>
                  <a:ea typeface="Calibri"/>
                  <a:cs typeface="Calibri"/>
                  <a:sym typeface="Calibri"/>
                </a:rPr>
                <a:t>States</a:t>
              </a:r>
            </a:p>
            <a:p>
              <a:pPr marL="0" marR="0" lvl="0" indent="0" algn="ctr" rtl="0">
                <a:lnSpc>
                  <a:spcPct val="100000"/>
                </a:lnSpc>
                <a:spcBef>
                  <a:spcPts val="0"/>
                </a:spcBef>
                <a:spcAft>
                  <a:spcPts val="0"/>
                </a:spcAft>
                <a:buClr>
                  <a:schemeClr val="dk1"/>
                </a:buClr>
                <a:buSzPct val="25000"/>
                <a:buFont typeface="Arial"/>
                <a:buNone/>
              </a:pPr>
              <a:r>
                <a:rPr lang="en-US" sz="1400" b="1" i="0" u="none" strike="noStrike" cap="none">
                  <a:solidFill>
                    <a:schemeClr val="lt1"/>
                  </a:solidFill>
                  <a:latin typeface="Calibri"/>
                  <a:ea typeface="Calibri"/>
                  <a:cs typeface="Calibri"/>
                  <a:sym typeface="Calibri"/>
                </a:rPr>
                <a:t>/ Territories</a:t>
              </a:r>
            </a:p>
          </p:txBody>
        </p:sp>
        <p:sp>
          <p:nvSpPr>
            <p:cNvPr id="170" name="Shape 170"/>
            <p:cNvSpPr txBox="1"/>
            <p:nvPr/>
          </p:nvSpPr>
          <p:spPr>
            <a:xfrm>
              <a:off x="4603616" y="1992241"/>
              <a:ext cx="1418998"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Font typeface="Arial"/>
                <a:buNone/>
              </a:pPr>
              <a:endParaRPr sz="16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a:solidFill>
                    <a:srgbClr val="FFFFFF"/>
                  </a:solidFill>
                  <a:latin typeface="Calibri"/>
                  <a:ea typeface="Calibri"/>
                  <a:cs typeface="Calibri"/>
                  <a:sym typeface="Calibri"/>
                </a:rPr>
                <a:t>Coastal Management</a:t>
              </a:r>
            </a:p>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a:solidFill>
                    <a:srgbClr val="FFFFFF"/>
                  </a:solidFill>
                  <a:latin typeface="Calibri"/>
                  <a:ea typeface="Calibri"/>
                  <a:cs typeface="Calibri"/>
                  <a:sym typeface="Calibri"/>
                </a:rPr>
                <a:t>Programs</a:t>
              </a:r>
            </a:p>
          </p:txBody>
        </p:sp>
        <p:sp>
          <p:nvSpPr>
            <p:cNvPr id="171" name="Shape 171"/>
            <p:cNvSpPr txBox="1"/>
            <p:nvPr/>
          </p:nvSpPr>
          <p:spPr>
            <a:xfrm>
              <a:off x="3434723" y="2156033"/>
              <a:ext cx="975300" cy="4182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Font typeface="Arial"/>
                <a:buNone/>
              </a:pPr>
              <a:endParaRPr sz="16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NERRS</a:t>
              </a:r>
            </a:p>
          </p:txBody>
        </p:sp>
        <p:sp>
          <p:nvSpPr>
            <p:cNvPr id="172" name="Shape 172"/>
            <p:cNvSpPr txBox="1"/>
            <p:nvPr/>
          </p:nvSpPr>
          <p:spPr>
            <a:xfrm>
              <a:off x="5983557" y="2466064"/>
              <a:ext cx="1650000" cy="517800"/>
            </a:xfrm>
            <a:prstGeom prst="rect">
              <a:avLst/>
            </a:prstGeom>
            <a:solidFill>
              <a:srgbClr val="1155CC"/>
            </a:solidFill>
            <a:ln w="19050" cap="flat" cmpd="sng">
              <a:solidFill>
                <a:srgbClr val="FFFFFF"/>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400" b="1" i="0" u="none" strike="noStrike" cap="none">
                  <a:solidFill>
                    <a:srgbClr val="FFFFFF"/>
                  </a:solidFill>
                  <a:latin typeface="Calibri"/>
                  <a:ea typeface="Calibri"/>
                  <a:cs typeface="Calibri"/>
                  <a:sym typeface="Calibri"/>
                </a:rPr>
                <a:t>You are here</a:t>
              </a:r>
            </a:p>
          </p:txBody>
        </p:sp>
        <p:sp>
          <p:nvSpPr>
            <p:cNvPr id="173" name="Shape 173" title="Decorative element"/>
            <p:cNvSpPr/>
            <p:nvPr/>
          </p:nvSpPr>
          <p:spPr>
            <a:xfrm>
              <a:off x="2409017" y="3583555"/>
              <a:ext cx="1738200" cy="614399"/>
            </a:xfrm>
            <a:prstGeom prst="leftRightArrow">
              <a:avLst>
                <a:gd name="adj1" fmla="val 50000"/>
                <a:gd name="adj2" fmla="val 53874"/>
              </a:avLst>
            </a:prstGeom>
            <a:noFill/>
            <a:ln w="28575"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4" name="Shape 174" title="Decorative element"/>
            <p:cNvSpPr/>
            <p:nvPr/>
          </p:nvSpPr>
          <p:spPr>
            <a:xfrm>
              <a:off x="2448518" y="3599996"/>
              <a:ext cx="1650000" cy="583199"/>
            </a:xfrm>
            <a:prstGeom prst="leftRightArrow">
              <a:avLst>
                <a:gd name="adj1" fmla="val 50000"/>
                <a:gd name="adj2" fmla="val 50000"/>
              </a:avLst>
            </a:prstGeom>
            <a:solidFill>
              <a:srgbClr val="CFE2F3"/>
            </a:solidFill>
            <a:ln w="2857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5" name="Shape 175"/>
            <p:cNvSpPr txBox="1"/>
            <p:nvPr/>
          </p:nvSpPr>
          <p:spPr>
            <a:xfrm>
              <a:off x="2590534" y="3633907"/>
              <a:ext cx="1649998" cy="418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600" b="1" i="0" u="none" strike="noStrike" cap="none">
                  <a:solidFill>
                    <a:srgbClr val="000000"/>
                  </a:solidFill>
                  <a:latin typeface="Calibri"/>
                  <a:ea typeface="Calibri"/>
                  <a:cs typeface="Calibri"/>
                  <a:sym typeface="Calibri"/>
                </a:rPr>
                <a:t>Partnership</a:t>
              </a:r>
            </a:p>
          </p:txBody>
        </p:sp>
        <p:sp>
          <p:nvSpPr>
            <p:cNvPr id="176" name="Shape 176" title="Decorative element"/>
            <p:cNvSpPr/>
            <p:nvPr/>
          </p:nvSpPr>
          <p:spPr>
            <a:xfrm rot="1823314">
              <a:off x="3874524" y="853859"/>
              <a:ext cx="1517015" cy="1309968"/>
            </a:xfrm>
            <a:prstGeom prst="hexagon">
              <a:avLst>
                <a:gd name="adj" fmla="val 28955"/>
                <a:gd name="vf" fmla="val 115470"/>
              </a:avLst>
            </a:prstGeom>
            <a:solidFill>
              <a:srgbClr val="1C458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7" name="Shape 177"/>
            <p:cNvSpPr txBox="1"/>
            <p:nvPr/>
          </p:nvSpPr>
          <p:spPr>
            <a:xfrm>
              <a:off x="4091837" y="1128219"/>
              <a:ext cx="1086598" cy="4182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a:solidFill>
                    <a:srgbClr val="FFFFFF"/>
                  </a:solidFill>
                  <a:latin typeface="Calibri"/>
                  <a:ea typeface="Calibri"/>
                  <a:cs typeface="Calibri"/>
                  <a:sym typeface="Calibri"/>
                </a:rPr>
                <a:t>Coastal Zone</a:t>
              </a:r>
            </a:p>
          </p:txBody>
        </p:sp>
        <p:pic>
          <p:nvPicPr>
            <p:cNvPr id="179" name="Shape 179" title="Decorative elemen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004006" y="227086"/>
              <a:ext cx="1492849" cy="2239854"/>
            </a:xfrm>
            <a:prstGeom prst="rect">
              <a:avLst/>
            </a:prstGeom>
            <a:noFill/>
            <a:ln>
              <a:noFill/>
            </a:ln>
          </p:spPr>
        </p:pic>
      </p:grpSp>
      <p:sp>
        <p:nvSpPr>
          <p:cNvPr id="2" name="Title 1"/>
          <p:cNvSpPr>
            <a:spLocks noGrp="1"/>
          </p:cNvSpPr>
          <p:nvPr>
            <p:ph type="ctrTitle"/>
          </p:nvPr>
        </p:nvSpPr>
        <p:spPr>
          <a:xfrm>
            <a:off x="342546" y="1008493"/>
            <a:ext cx="2982926" cy="1016228"/>
          </a:xfrm>
        </p:spPr>
        <p:txBody>
          <a:bodyPr/>
          <a:lstStyle/>
          <a:p>
            <a:pPr algn="l" rtl="0"/>
            <a:r>
              <a:rPr lang="en-US" sz="2400" b="1" i="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Your CZMA partners</a:t>
            </a:r>
            <a:endParaRPr lang="en-US" dirty="0" smtClean="0">
              <a:effectLst/>
            </a:endParaRPr>
          </a:p>
          <a:p>
            <a:endParaRPr lang="en-US" dirty="0"/>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grpSp>
        <p:nvGrpSpPr>
          <p:cNvPr id="3" name="Group 2" descr="Good to Know&#10;&#10;Section 309 is used to improve efforts to address critical coastal issues both long-standing and emerging."/>
          <p:cNvGrpSpPr/>
          <p:nvPr/>
        </p:nvGrpSpPr>
        <p:grpSpPr>
          <a:xfrm>
            <a:off x="0" y="-137225"/>
            <a:ext cx="9144025" cy="6210525"/>
            <a:chOff x="0" y="-137225"/>
            <a:chExt cx="9144025" cy="6210525"/>
          </a:xfrm>
        </p:grpSpPr>
        <p:sp>
          <p:nvSpPr>
            <p:cNvPr id="658" name="Shape 658"/>
            <p:cNvSpPr txBox="1"/>
            <p:nvPr/>
          </p:nvSpPr>
          <p:spPr>
            <a:xfrm>
              <a:off x="1419715" y="-137225"/>
              <a:ext cx="7412100" cy="30767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000" b="1" i="0" u="none" strike="noStrike" cap="none" dirty="0">
                  <a:solidFill>
                    <a:srgbClr val="000000"/>
                  </a:solidFill>
                  <a:latin typeface="Calibri"/>
                  <a:ea typeface="Calibri"/>
                  <a:cs typeface="Calibri"/>
                  <a:sym typeface="Calibri"/>
                </a:rPr>
                <a:t>Good to </a:t>
              </a:r>
              <a:r>
                <a:rPr lang="en-US" sz="3000" b="1" dirty="0">
                  <a:latin typeface="Calibri"/>
                  <a:ea typeface="Calibri"/>
                  <a:cs typeface="Calibri"/>
                  <a:sym typeface="Calibri"/>
                </a:rPr>
                <a:t>K</a:t>
              </a:r>
              <a:r>
                <a:rPr lang="en-US" sz="3000" b="1" i="0" u="none" strike="noStrike" cap="none" dirty="0">
                  <a:solidFill>
                    <a:srgbClr val="000000"/>
                  </a:solidFill>
                  <a:latin typeface="Calibri"/>
                  <a:ea typeface="Calibri"/>
                  <a:cs typeface="Calibri"/>
                  <a:sym typeface="Calibri"/>
                </a:rPr>
                <a:t>now</a:t>
              </a:r>
              <a:r>
                <a:rPr lang="en-US" sz="3000" b="0" i="0" u="none" strike="noStrike" cap="none" dirty="0">
                  <a:solidFill>
                    <a:srgbClr val="999999"/>
                  </a:solidFill>
                  <a:latin typeface="Calibri"/>
                  <a:ea typeface="Calibri"/>
                  <a:cs typeface="Calibri"/>
                  <a:sym typeface="Calibri"/>
                </a:rPr>
                <a:t/>
              </a:r>
              <a:br>
                <a:rPr lang="en-US" sz="3000" b="0" i="0" u="none" strike="noStrike" cap="none" dirty="0">
                  <a:solidFill>
                    <a:srgbClr val="999999"/>
                  </a:solidFill>
                  <a:latin typeface="Calibri"/>
                  <a:ea typeface="Calibri"/>
                  <a:cs typeface="Calibri"/>
                  <a:sym typeface="Calibri"/>
                </a:rPr>
              </a:br>
              <a:r>
                <a:rPr lang="en-US" sz="3000" b="0" i="0" u="none" strike="noStrike" cap="none" dirty="0">
                  <a:solidFill>
                    <a:srgbClr val="000000"/>
                  </a:solidFill>
                  <a:latin typeface="Calibri"/>
                  <a:ea typeface="Calibri"/>
                  <a:cs typeface="Calibri"/>
                  <a:sym typeface="Calibri"/>
                </a:rPr>
                <a:t>because coastal management programs use th</a:t>
              </a:r>
              <a:r>
                <a:rPr lang="en-US" sz="3000" dirty="0">
                  <a:latin typeface="Calibri"/>
                  <a:ea typeface="Calibri"/>
                  <a:cs typeface="Calibri"/>
                  <a:sym typeface="Calibri"/>
                </a:rPr>
                <a:t>ese</a:t>
              </a:r>
              <a:r>
                <a:rPr lang="en-US" sz="3000" b="0" i="0" u="none" strike="noStrike" cap="none" dirty="0">
                  <a:solidFill>
                    <a:srgbClr val="000000"/>
                  </a:solidFill>
                  <a:latin typeface="Calibri"/>
                  <a:ea typeface="Calibri"/>
                  <a:cs typeface="Calibri"/>
                  <a:sym typeface="Calibri"/>
                </a:rPr>
                <a:t> resources to address critical coastal issues </a:t>
              </a:r>
            </a:p>
          </p:txBody>
        </p:sp>
        <p:sp>
          <p:nvSpPr>
            <p:cNvPr id="659" name="Shape 659" title="Decorative element"/>
            <p:cNvSpPr/>
            <p:nvPr/>
          </p:nvSpPr>
          <p:spPr>
            <a:xfrm>
              <a:off x="0" y="-38745"/>
              <a:ext cx="1414198" cy="61107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60" name="Shape 660"/>
            <p:cNvSpPr txBox="1"/>
            <p:nvPr/>
          </p:nvSpPr>
          <p:spPr>
            <a:xfrm rot="-5400000">
              <a:off x="-1375499" y="2119511"/>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i="0" u="none" strike="noStrike" cap="none">
                  <a:solidFill>
                    <a:srgbClr val="999999"/>
                  </a:solidFill>
                  <a:latin typeface="Open Sans"/>
                  <a:ea typeface="Open Sans"/>
                  <a:cs typeface="Open Sans"/>
                  <a:sym typeface="Open Sans"/>
                </a:rPr>
                <a:t> </a:t>
              </a:r>
              <a:r>
                <a:rPr lang="en-US" sz="3600" b="1" i="0" u="none" strike="noStrike" cap="none">
                  <a:solidFill>
                    <a:srgbClr val="999999"/>
                  </a:solidFill>
                  <a:latin typeface="Open Sans"/>
                  <a:ea typeface="Open Sans"/>
                  <a:cs typeface="Open Sans"/>
                  <a:sym typeface="Open Sans"/>
                </a:rPr>
                <a:t>Section 309</a:t>
              </a:r>
            </a:p>
          </p:txBody>
        </p:sp>
        <p:pic>
          <p:nvPicPr>
            <p:cNvPr id="661" name="Shape 661" title="Decorative element"/>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62772" y="4642400"/>
              <a:ext cx="1288648" cy="1430848"/>
            </a:xfrm>
            <a:prstGeom prst="rect">
              <a:avLst/>
            </a:prstGeom>
            <a:noFill/>
            <a:ln>
              <a:noFill/>
            </a:ln>
          </p:spPr>
        </p:pic>
        <p:pic>
          <p:nvPicPr>
            <p:cNvPr id="662" name="Shape 662"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14225" y="3002800"/>
              <a:ext cx="7729800" cy="3070500"/>
            </a:xfrm>
            <a:prstGeom prst="rect">
              <a:avLst/>
            </a:prstGeom>
            <a:noFill/>
            <a:ln>
              <a:noFill/>
            </a:ln>
          </p:spPr>
        </p:pic>
      </p:grpSp>
      <p:sp>
        <p:nvSpPr>
          <p:cNvPr id="2" name="Title 1" hidden="1"/>
          <p:cNvSpPr>
            <a:spLocks noGrp="1"/>
          </p:cNvSpPr>
          <p:nvPr>
            <p:ph type="title"/>
          </p:nvPr>
        </p:nvSpPr>
        <p:spPr/>
        <p:txBody>
          <a:bodyPr/>
          <a:lstStyle/>
          <a:p>
            <a:r>
              <a:rPr lang="en-US" dirty="0" smtClean="0"/>
              <a:t>309: Good to Know</a:t>
            </a:r>
            <a:endParaRPr lang="en-US" dirty="0"/>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grpSp>
        <p:nvGrpSpPr>
          <p:cNvPr id="2" name="Group 1" descr="Section 312 requires the review of state programs to ensure the state is&#10;implementing its program as approved, &#10;addressing priority goals of the CZMA, and &#10;using CZMA funding in a cost effective manner consistent with funding rules. &#10; &#10;NOAA typically conducts these reviews every five to seven years and provides evaluation findings and recommendations. "/>
          <p:cNvGrpSpPr/>
          <p:nvPr/>
        </p:nvGrpSpPr>
        <p:grpSpPr>
          <a:xfrm>
            <a:off x="1" y="-27900"/>
            <a:ext cx="9143997" cy="6111998"/>
            <a:chOff x="1" y="-27900"/>
            <a:chExt cx="9143997" cy="6111998"/>
          </a:xfrm>
        </p:grpSpPr>
        <p:pic>
          <p:nvPicPr>
            <p:cNvPr id="668" name="Shape 668"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l="22823" r="9908"/>
            <a:stretch/>
          </p:blipFill>
          <p:spPr>
            <a:xfrm>
              <a:off x="1" y="1795748"/>
              <a:ext cx="4010700" cy="3266400"/>
            </a:xfrm>
            <a:prstGeom prst="rect">
              <a:avLst/>
            </a:prstGeom>
            <a:noFill/>
            <a:ln>
              <a:noFill/>
            </a:ln>
          </p:spPr>
        </p:pic>
        <p:sp>
          <p:nvSpPr>
            <p:cNvPr id="669" name="Shape 669"/>
            <p:cNvSpPr txBox="1"/>
            <p:nvPr/>
          </p:nvSpPr>
          <p:spPr>
            <a:xfrm>
              <a:off x="4169250" y="1795750"/>
              <a:ext cx="3188400" cy="1431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000">
                  <a:solidFill>
                    <a:schemeClr val="dk1"/>
                  </a:solidFill>
                  <a:latin typeface="Calibri"/>
                  <a:ea typeface="Calibri"/>
                  <a:cs typeface="Calibri"/>
                  <a:sym typeface="Calibri"/>
                </a:rPr>
                <a:t>P</a:t>
              </a:r>
              <a:r>
                <a:rPr lang="en-US" sz="3000" b="0" i="0" u="none" strike="noStrike" cap="none">
                  <a:solidFill>
                    <a:schemeClr val="dk1"/>
                  </a:solidFill>
                  <a:latin typeface="Calibri"/>
                  <a:ea typeface="Calibri"/>
                  <a:cs typeface="Calibri"/>
                  <a:sym typeface="Calibri"/>
                </a:rPr>
                <a:t>rogram review every</a:t>
              </a:r>
              <a:r>
                <a:rPr lang="en-US" sz="3000" b="1" i="0" u="none" strike="noStrike" cap="none">
                  <a:solidFill>
                    <a:srgbClr val="FF9900"/>
                  </a:solidFill>
                  <a:latin typeface="Calibri"/>
                  <a:ea typeface="Calibri"/>
                  <a:cs typeface="Calibri"/>
                  <a:sym typeface="Calibri"/>
                </a:rPr>
                <a:t> </a:t>
              </a:r>
              <a:r>
                <a:rPr lang="en-US" sz="3000" b="1" i="0" u="none" strike="noStrike" cap="none">
                  <a:solidFill>
                    <a:srgbClr val="2955A0"/>
                  </a:solidFill>
                  <a:latin typeface="Calibri"/>
                  <a:ea typeface="Calibri"/>
                  <a:cs typeface="Calibri"/>
                  <a:sym typeface="Calibri"/>
                </a:rPr>
                <a:t>5-7</a:t>
              </a:r>
              <a:r>
                <a:rPr lang="en-US" sz="3000" b="0" i="0" u="none" strike="noStrike" cap="none">
                  <a:solidFill>
                    <a:srgbClr val="2955A0"/>
                  </a:solidFill>
                  <a:latin typeface="Calibri"/>
                  <a:ea typeface="Calibri"/>
                  <a:cs typeface="Calibri"/>
                  <a:sym typeface="Calibri"/>
                </a:rPr>
                <a:t> </a:t>
              </a:r>
              <a:r>
                <a:rPr lang="en-US" sz="3000" b="0" i="0" u="none" strike="noStrike" cap="none">
                  <a:solidFill>
                    <a:schemeClr val="dk1"/>
                  </a:solidFill>
                  <a:latin typeface="Calibri"/>
                  <a:ea typeface="Calibri"/>
                  <a:cs typeface="Calibri"/>
                  <a:sym typeface="Calibri"/>
                </a:rPr>
                <a:t>years</a:t>
              </a:r>
            </a:p>
          </p:txBody>
        </p:sp>
        <p:sp>
          <p:nvSpPr>
            <p:cNvPr id="670" name="Shape 670" title="Decorative element"/>
            <p:cNvSpPr/>
            <p:nvPr/>
          </p:nvSpPr>
          <p:spPr>
            <a:xfrm>
              <a:off x="7729800" y="-27900"/>
              <a:ext cx="1414198" cy="61119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71" name="Shape 671"/>
            <p:cNvSpPr txBox="1"/>
            <p:nvPr/>
          </p:nvSpPr>
          <p:spPr>
            <a:xfrm rot="-5400000">
              <a:off x="6506699" y="2130361"/>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3600" b="1" i="0" u="none" strike="noStrike" cap="none">
                  <a:solidFill>
                    <a:srgbClr val="999999"/>
                  </a:solidFill>
                  <a:latin typeface="Open Sans"/>
                  <a:ea typeface="Open Sans"/>
                  <a:cs typeface="Open Sans"/>
                  <a:sym typeface="Open Sans"/>
                </a:rPr>
                <a:t> Section 312</a:t>
              </a:r>
            </a:p>
          </p:txBody>
        </p:sp>
        <p:pic>
          <p:nvPicPr>
            <p:cNvPr id="672" name="Shape 672" title="Decorative element"/>
            <p:cNvPicPr preferRelativeResize="0"/>
            <p:nvPr/>
          </p:nvPicPr>
          <p:blipFill rotWithShape="1">
            <a:blip r:embed="rId5" cstate="email">
              <a:alphaModFix amt="50000"/>
              <a:extLst>
                <a:ext uri="{28A0092B-C50C-407E-A947-70E740481C1C}">
                  <a14:useLocalDpi xmlns:a14="http://schemas.microsoft.com/office/drawing/2010/main"/>
                </a:ext>
              </a:extLst>
            </a:blip>
            <a:srcRect/>
            <a:stretch/>
          </p:blipFill>
          <p:spPr>
            <a:xfrm>
              <a:off x="7792574" y="4653250"/>
              <a:ext cx="1288648" cy="1430848"/>
            </a:xfrm>
            <a:prstGeom prst="rect">
              <a:avLst/>
            </a:prstGeom>
            <a:noFill/>
            <a:ln>
              <a:noFill/>
            </a:ln>
          </p:spPr>
        </p:pic>
      </p:grpSp>
      <p:sp>
        <p:nvSpPr>
          <p:cNvPr id="667" name="Shape 667"/>
          <p:cNvSpPr txBox="1">
            <a:spLocks noGrp="1"/>
          </p:cNvSpPr>
          <p:nvPr>
            <p:ph type="title"/>
          </p:nvPr>
        </p:nvSpPr>
        <p:spPr>
          <a:xfrm>
            <a:off x="15277" y="46025"/>
            <a:ext cx="77298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dirty="0">
                <a:solidFill>
                  <a:schemeClr val="dk1"/>
                </a:solidFill>
                <a:latin typeface="Calibri"/>
                <a:ea typeface="Calibri"/>
                <a:cs typeface="Calibri"/>
                <a:sym typeface="Calibri"/>
              </a:rPr>
              <a:t>312: Review of Performance</a:t>
            </a: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grpSp>
        <p:nvGrpSpPr>
          <p:cNvPr id="3" name="Group 2" descr="Good to Know&#10;&#10;Section 312 explains the evaluation process. Coastal management programs can use the results for program improvement."/>
          <p:cNvGrpSpPr/>
          <p:nvPr/>
        </p:nvGrpSpPr>
        <p:grpSpPr>
          <a:xfrm>
            <a:off x="1" y="-27900"/>
            <a:ext cx="9143997" cy="6111998"/>
            <a:chOff x="1" y="-27900"/>
            <a:chExt cx="9143997" cy="6111998"/>
          </a:xfrm>
        </p:grpSpPr>
        <p:sp>
          <p:nvSpPr>
            <p:cNvPr id="678" name="Shape 678"/>
            <p:cNvSpPr txBox="1"/>
            <p:nvPr/>
          </p:nvSpPr>
          <p:spPr>
            <a:xfrm>
              <a:off x="219725" y="0"/>
              <a:ext cx="6836100" cy="198424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3000" b="1" i="0" u="none" strike="noStrike" cap="none" dirty="0">
                  <a:solidFill>
                    <a:srgbClr val="000000"/>
                  </a:solidFill>
                  <a:latin typeface="Calibri"/>
                  <a:ea typeface="Calibri"/>
                  <a:cs typeface="Calibri"/>
                  <a:sym typeface="Calibri"/>
                </a:rPr>
                <a:t>Good to </a:t>
              </a:r>
              <a:r>
                <a:rPr lang="en-US" sz="3000" b="1" dirty="0">
                  <a:latin typeface="Calibri"/>
                  <a:ea typeface="Calibri"/>
                  <a:cs typeface="Calibri"/>
                  <a:sym typeface="Calibri"/>
                </a:rPr>
                <a:t>K</a:t>
              </a:r>
              <a:r>
                <a:rPr lang="en-US" sz="3000" b="1" i="0" u="none" strike="noStrike" cap="none" dirty="0">
                  <a:solidFill>
                    <a:srgbClr val="000000"/>
                  </a:solidFill>
                  <a:latin typeface="Calibri"/>
                  <a:ea typeface="Calibri"/>
                  <a:cs typeface="Calibri"/>
                  <a:sym typeface="Calibri"/>
                </a:rPr>
                <a:t>now </a:t>
              </a:r>
            </a:p>
            <a:p>
              <a:pPr marL="0" marR="0" lvl="0" indent="0" algn="l" rtl="0">
                <a:lnSpc>
                  <a:spcPct val="100000"/>
                </a:lnSpc>
                <a:spcBef>
                  <a:spcPts val="0"/>
                </a:spcBef>
                <a:spcAft>
                  <a:spcPts val="0"/>
                </a:spcAft>
                <a:buClr>
                  <a:srgbClr val="000000"/>
                </a:buClr>
                <a:buSzPct val="25000"/>
                <a:buFont typeface="Calibri"/>
                <a:buNone/>
              </a:pPr>
              <a:r>
                <a:rPr lang="en-US" sz="3000" b="0" i="0" u="none" strike="noStrike" cap="none" dirty="0">
                  <a:solidFill>
                    <a:srgbClr val="000000"/>
                  </a:solidFill>
                  <a:latin typeface="Calibri"/>
                  <a:ea typeface="Calibri"/>
                  <a:cs typeface="Calibri"/>
                  <a:sym typeface="Calibri"/>
                </a:rPr>
                <a:t>because it </a:t>
              </a:r>
              <a:r>
                <a:rPr lang="en-US" sz="3000" dirty="0">
                  <a:latin typeface="Calibri"/>
                  <a:ea typeface="Calibri"/>
                  <a:cs typeface="Calibri"/>
                  <a:sym typeface="Calibri"/>
                </a:rPr>
                <a:t>explains</a:t>
              </a:r>
              <a:r>
                <a:rPr lang="en-US" sz="3000" b="0" i="0" u="none" strike="noStrike" cap="none" dirty="0">
                  <a:solidFill>
                    <a:srgbClr val="000000"/>
                  </a:solidFill>
                  <a:latin typeface="Calibri"/>
                  <a:ea typeface="Calibri"/>
                  <a:cs typeface="Calibri"/>
                  <a:sym typeface="Calibri"/>
                </a:rPr>
                <a:t> the 312 evaluation process</a:t>
              </a:r>
              <a:r>
                <a:rPr lang="en-US" sz="3000" dirty="0">
                  <a:latin typeface="Calibri"/>
                  <a:ea typeface="Calibri"/>
                  <a:cs typeface="Calibri"/>
                  <a:sym typeface="Calibri"/>
                </a:rPr>
                <a:t>.</a:t>
              </a:r>
            </a:p>
          </p:txBody>
        </p:sp>
        <p:sp>
          <p:nvSpPr>
            <p:cNvPr id="679" name="Shape 679" title="Decorative element"/>
            <p:cNvSpPr/>
            <p:nvPr/>
          </p:nvSpPr>
          <p:spPr>
            <a:xfrm>
              <a:off x="7729800" y="-27900"/>
              <a:ext cx="1414198" cy="61119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80" name="Shape 680"/>
            <p:cNvSpPr txBox="1"/>
            <p:nvPr/>
          </p:nvSpPr>
          <p:spPr>
            <a:xfrm rot="-5400000">
              <a:off x="6506699" y="2130361"/>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3600" b="1" i="0" u="none" strike="noStrike" cap="none">
                  <a:solidFill>
                    <a:srgbClr val="999999"/>
                  </a:solidFill>
                  <a:latin typeface="Open Sans"/>
                  <a:ea typeface="Open Sans"/>
                  <a:cs typeface="Open Sans"/>
                  <a:sym typeface="Open Sans"/>
                </a:rPr>
                <a:t> Section 312</a:t>
              </a:r>
            </a:p>
          </p:txBody>
        </p:sp>
        <p:pic>
          <p:nvPicPr>
            <p:cNvPr id="681" name="Shape 681" title="Decorative element"/>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7792574" y="4653250"/>
              <a:ext cx="1288648" cy="1430848"/>
            </a:xfrm>
            <a:prstGeom prst="rect">
              <a:avLst/>
            </a:prstGeom>
            <a:noFill/>
            <a:ln>
              <a:noFill/>
            </a:ln>
          </p:spPr>
        </p:pic>
        <p:pic>
          <p:nvPicPr>
            <p:cNvPr id="7" name="Shape 668"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l="22823" r="9908"/>
            <a:stretch/>
          </p:blipFill>
          <p:spPr>
            <a:xfrm>
              <a:off x="1" y="1795748"/>
              <a:ext cx="4010700" cy="3266400"/>
            </a:xfrm>
            <a:prstGeom prst="rect">
              <a:avLst/>
            </a:prstGeom>
            <a:noFill/>
            <a:ln>
              <a:noFill/>
            </a:ln>
          </p:spPr>
        </p:pic>
      </p:grpSp>
      <p:sp>
        <p:nvSpPr>
          <p:cNvPr id="2" name="Title 1" hidden="1"/>
          <p:cNvSpPr>
            <a:spLocks noGrp="1"/>
          </p:cNvSpPr>
          <p:nvPr>
            <p:ph type="title"/>
          </p:nvPr>
        </p:nvSpPr>
        <p:spPr/>
        <p:txBody>
          <a:bodyPr/>
          <a:lstStyle/>
          <a:p>
            <a:r>
              <a:rPr lang="en-US" dirty="0" smtClean="0"/>
              <a:t>312: Good to Know</a:t>
            </a:r>
            <a:endParaRPr lang="en-US" dirty="0"/>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grpSp>
        <p:nvGrpSpPr>
          <p:cNvPr id="3" name="Group 2" descr="Section 315 established the Estuarine Research Reserve System. This network of 29 coastal sites protects and studies estuarine systems. &#10; &#10;The reserves include over 1.3 million acres of estuaries and are focused on the following.&#10;Stewardship. Each site undertakes the initiatives needed to keep estuaries healthy.&#10;Research. Reserve-based research and monitoring data are used to aid conservation and management efforts on local and national levels.&#10;Training. Local and state officials are better equipped to introduce local data into the decision-making process as a result of reserve training efforts.&#10;Education. Thousands of children and adults are served through hands-on laboratory and field-based experiences. School curriculums are provided online." title="Map showing locations of all the states in the National Estuarine Research Reserves System"/>
          <p:cNvGrpSpPr/>
          <p:nvPr/>
        </p:nvGrpSpPr>
        <p:grpSpPr>
          <a:xfrm>
            <a:off x="0" y="-38745"/>
            <a:ext cx="8333573" cy="6112974"/>
            <a:chOff x="0" y="-38745"/>
            <a:chExt cx="8333573" cy="6112974"/>
          </a:xfrm>
        </p:grpSpPr>
        <p:pic>
          <p:nvPicPr>
            <p:cNvPr id="686" name="Shape 686" title="Map showing locations of all the states in the National Estuarine Research Reserves Syste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7197" y="692333"/>
              <a:ext cx="7876376" cy="5381896"/>
            </a:xfrm>
            <a:prstGeom prst="rect">
              <a:avLst/>
            </a:prstGeom>
            <a:noFill/>
            <a:ln>
              <a:noFill/>
            </a:ln>
          </p:spPr>
        </p:pic>
        <p:sp>
          <p:nvSpPr>
            <p:cNvPr id="688" name="Shape 688" title="Decorative element"/>
            <p:cNvSpPr/>
            <p:nvPr/>
          </p:nvSpPr>
          <p:spPr>
            <a:xfrm>
              <a:off x="0" y="-38745"/>
              <a:ext cx="1414198" cy="61107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89" name="Shape 689"/>
            <p:cNvSpPr txBox="1"/>
            <p:nvPr/>
          </p:nvSpPr>
          <p:spPr>
            <a:xfrm rot="-5400000">
              <a:off x="-1375499" y="2119511"/>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i="0" u="none" strike="noStrike" cap="none">
                  <a:solidFill>
                    <a:srgbClr val="999999"/>
                  </a:solidFill>
                  <a:latin typeface="Open Sans"/>
                  <a:ea typeface="Open Sans"/>
                  <a:cs typeface="Open Sans"/>
                  <a:sym typeface="Open Sans"/>
                </a:rPr>
                <a:t> </a:t>
              </a:r>
              <a:r>
                <a:rPr lang="en-US" sz="3600" b="1" i="0" u="none" strike="noStrike" cap="none">
                  <a:solidFill>
                    <a:srgbClr val="999999"/>
                  </a:solidFill>
                  <a:latin typeface="Open Sans"/>
                  <a:ea typeface="Open Sans"/>
                  <a:cs typeface="Open Sans"/>
                  <a:sym typeface="Open Sans"/>
                </a:rPr>
                <a:t>Section 315</a:t>
              </a:r>
            </a:p>
          </p:txBody>
        </p:sp>
        <p:pic>
          <p:nvPicPr>
            <p:cNvPr id="690" name="Shape 690" title="Decorative element"/>
            <p:cNvPicPr preferRelativeResize="0"/>
            <p:nvPr/>
          </p:nvPicPr>
          <p:blipFill rotWithShape="1">
            <a:blip r:embed="rId5" cstate="email">
              <a:alphaModFix amt="50000"/>
              <a:extLst>
                <a:ext uri="{28A0092B-C50C-407E-A947-70E740481C1C}">
                  <a14:useLocalDpi xmlns:a14="http://schemas.microsoft.com/office/drawing/2010/main"/>
                </a:ext>
              </a:extLst>
            </a:blip>
            <a:srcRect/>
            <a:stretch/>
          </p:blipFill>
          <p:spPr>
            <a:xfrm>
              <a:off x="62772" y="4642400"/>
              <a:ext cx="1288648" cy="1430848"/>
            </a:xfrm>
            <a:prstGeom prst="rect">
              <a:avLst/>
            </a:prstGeom>
            <a:noFill/>
            <a:ln>
              <a:noFill/>
            </a:ln>
          </p:spPr>
        </p:pic>
      </p:grpSp>
      <p:sp>
        <p:nvSpPr>
          <p:cNvPr id="687" name="Shape 687"/>
          <p:cNvSpPr txBox="1">
            <a:spLocks noGrp="1"/>
          </p:cNvSpPr>
          <p:nvPr>
            <p:ph type="title"/>
          </p:nvPr>
        </p:nvSpPr>
        <p:spPr>
          <a:xfrm>
            <a:off x="1414200" y="85590"/>
            <a:ext cx="77298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dirty="0">
                <a:solidFill>
                  <a:schemeClr val="dk1"/>
                </a:solidFill>
                <a:latin typeface="Calibri"/>
                <a:ea typeface="Calibri"/>
                <a:cs typeface="Calibri"/>
                <a:sym typeface="Calibri"/>
              </a:rPr>
              <a:t>315: National Estuarine Research Reserves System</a:t>
            </a:r>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grpSp>
        <p:nvGrpSpPr>
          <p:cNvPr id="3" name="Group 2" descr="Good to Know&#10;&#10;Section 315, through the research reserves, provide opportunities to collaborate and to leverage education, training, research, and stewardship resources to support coastal management."/>
          <p:cNvGrpSpPr/>
          <p:nvPr/>
        </p:nvGrpSpPr>
        <p:grpSpPr>
          <a:xfrm>
            <a:off x="0" y="-38745"/>
            <a:ext cx="8333573" cy="6112975"/>
            <a:chOff x="0" y="-38745"/>
            <a:chExt cx="8333573" cy="6112975"/>
          </a:xfrm>
        </p:grpSpPr>
        <p:pic>
          <p:nvPicPr>
            <p:cNvPr id="695" name="Shape 695" title="Map showing the location of all the National Estuarine Research Reserve sit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278776" y="2620308"/>
              <a:ext cx="5054797" cy="3453922"/>
            </a:xfrm>
            <a:prstGeom prst="rect">
              <a:avLst/>
            </a:prstGeom>
            <a:noFill/>
            <a:ln>
              <a:noFill/>
            </a:ln>
          </p:spPr>
        </p:pic>
        <p:sp>
          <p:nvSpPr>
            <p:cNvPr id="696" name="Shape 696"/>
            <p:cNvSpPr txBox="1"/>
            <p:nvPr/>
          </p:nvSpPr>
          <p:spPr>
            <a:xfrm>
              <a:off x="1687650" y="55300"/>
              <a:ext cx="5540700" cy="32403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000" b="1" i="0" u="none" strike="noStrike" cap="none">
                  <a:solidFill>
                    <a:schemeClr val="dk1"/>
                  </a:solidFill>
                  <a:latin typeface="Calibri"/>
                  <a:ea typeface="Calibri"/>
                  <a:cs typeface="Calibri"/>
                  <a:sym typeface="Calibri"/>
                </a:rPr>
                <a:t>Good to </a:t>
              </a:r>
              <a:r>
                <a:rPr lang="en-US" sz="3000" b="1">
                  <a:solidFill>
                    <a:schemeClr val="dk1"/>
                  </a:solidFill>
                  <a:latin typeface="Calibri"/>
                  <a:ea typeface="Calibri"/>
                  <a:cs typeface="Calibri"/>
                  <a:sym typeface="Calibri"/>
                </a:rPr>
                <a:t>K</a:t>
              </a:r>
              <a:r>
                <a:rPr lang="en-US" sz="3000" b="1" i="0" u="none" strike="noStrike" cap="none">
                  <a:solidFill>
                    <a:schemeClr val="dk1"/>
                  </a:solidFill>
                  <a:latin typeface="Calibri"/>
                  <a:ea typeface="Calibri"/>
                  <a:cs typeface="Calibri"/>
                  <a:sym typeface="Calibri"/>
                </a:rPr>
                <a:t>now</a:t>
              </a:r>
            </a:p>
            <a:p>
              <a:pPr marL="0" marR="0" lvl="0" indent="0" algn="l" rtl="0">
                <a:lnSpc>
                  <a:spcPct val="100000"/>
                </a:lnSpc>
                <a:spcBef>
                  <a:spcPts val="0"/>
                </a:spcBef>
                <a:spcAft>
                  <a:spcPts val="0"/>
                </a:spcAft>
                <a:buClr>
                  <a:schemeClr val="dk1"/>
                </a:buClr>
                <a:buSzPct val="25000"/>
                <a:buFont typeface="Arial"/>
                <a:buNone/>
              </a:pPr>
              <a:r>
                <a:rPr lang="en-US" sz="3000" b="0" i="0" u="none" strike="noStrike" cap="none">
                  <a:solidFill>
                    <a:schemeClr val="dk1"/>
                  </a:solidFill>
                  <a:latin typeface="Calibri"/>
                  <a:ea typeface="Calibri"/>
                  <a:cs typeface="Calibri"/>
                  <a:sym typeface="Calibri"/>
                </a:rPr>
                <a:t>because reserves provide opportunities </a:t>
              </a:r>
              <a:r>
                <a:rPr lang="en-US" sz="3000">
                  <a:solidFill>
                    <a:schemeClr val="dk1"/>
                  </a:solidFill>
                  <a:latin typeface="Calibri"/>
                  <a:ea typeface="Calibri"/>
                  <a:cs typeface="Calibri"/>
                  <a:sym typeface="Calibri"/>
                </a:rPr>
                <a:t>to collaborate</a:t>
              </a:r>
              <a:r>
                <a:rPr lang="en-US" sz="3000" b="0" i="0" u="none" strike="noStrike" cap="none">
                  <a:solidFill>
                    <a:schemeClr val="dk1"/>
                  </a:solidFill>
                  <a:latin typeface="Calibri"/>
                  <a:ea typeface="Calibri"/>
                  <a:cs typeface="Calibri"/>
                  <a:sym typeface="Calibri"/>
                </a:rPr>
                <a:t> and leverage education, training, research, and stewardship </a:t>
              </a:r>
              <a:br>
                <a:rPr lang="en-US" sz="3000" b="0" i="0" u="none" strike="noStrike" cap="none">
                  <a:solidFill>
                    <a:schemeClr val="dk1"/>
                  </a:solidFill>
                  <a:latin typeface="Calibri"/>
                  <a:ea typeface="Calibri"/>
                  <a:cs typeface="Calibri"/>
                  <a:sym typeface="Calibri"/>
                </a:rPr>
              </a:br>
              <a:r>
                <a:rPr lang="en-US" sz="3000" b="0" i="0" u="none" strike="noStrike" cap="none">
                  <a:solidFill>
                    <a:schemeClr val="dk1"/>
                  </a:solidFill>
                  <a:latin typeface="Calibri"/>
                  <a:ea typeface="Calibri"/>
                  <a:cs typeface="Calibri"/>
                  <a:sym typeface="Calibri"/>
                </a:rPr>
                <a:t>resources </a:t>
              </a:r>
              <a:r>
                <a:rPr lang="en-US" sz="3000" b="0" i="0" u="none" strike="noStrike" cap="none">
                  <a:solidFill>
                    <a:srgbClr val="999999"/>
                  </a:solidFill>
                  <a:latin typeface="Calibri"/>
                  <a:ea typeface="Calibri"/>
                  <a:cs typeface="Calibri"/>
                  <a:sym typeface="Calibri"/>
                </a:rPr>
                <a:t> </a:t>
              </a:r>
            </a:p>
          </p:txBody>
        </p:sp>
        <p:sp>
          <p:nvSpPr>
            <p:cNvPr id="697" name="Shape 697" title="Decorative element"/>
            <p:cNvSpPr/>
            <p:nvPr/>
          </p:nvSpPr>
          <p:spPr>
            <a:xfrm>
              <a:off x="0" y="-38745"/>
              <a:ext cx="1414198" cy="61107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98" name="Shape 698"/>
            <p:cNvSpPr txBox="1"/>
            <p:nvPr/>
          </p:nvSpPr>
          <p:spPr>
            <a:xfrm rot="-5400000">
              <a:off x="-1375499" y="2119511"/>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4800" b="1" i="0" u="none" strike="noStrike" cap="none">
                  <a:solidFill>
                    <a:srgbClr val="999999"/>
                  </a:solidFill>
                  <a:latin typeface="Open Sans"/>
                  <a:ea typeface="Open Sans"/>
                  <a:cs typeface="Open Sans"/>
                  <a:sym typeface="Open Sans"/>
                </a:rPr>
                <a:t> </a:t>
              </a:r>
              <a:r>
                <a:rPr lang="en-US" sz="3600" b="1" i="0" u="none" strike="noStrike" cap="none">
                  <a:solidFill>
                    <a:srgbClr val="999999"/>
                  </a:solidFill>
                  <a:latin typeface="Open Sans"/>
                  <a:ea typeface="Open Sans"/>
                  <a:cs typeface="Open Sans"/>
                  <a:sym typeface="Open Sans"/>
                </a:rPr>
                <a:t>Section 315</a:t>
              </a:r>
            </a:p>
          </p:txBody>
        </p:sp>
        <p:pic>
          <p:nvPicPr>
            <p:cNvPr id="699" name="Shape 699" title="Decorative element"/>
            <p:cNvPicPr preferRelativeResize="0"/>
            <p:nvPr/>
          </p:nvPicPr>
          <p:blipFill rotWithShape="1">
            <a:blip r:embed="rId5" cstate="email">
              <a:alphaModFix amt="50000"/>
              <a:extLst>
                <a:ext uri="{28A0092B-C50C-407E-A947-70E740481C1C}">
                  <a14:useLocalDpi xmlns:a14="http://schemas.microsoft.com/office/drawing/2010/main"/>
                </a:ext>
              </a:extLst>
            </a:blip>
            <a:srcRect/>
            <a:stretch/>
          </p:blipFill>
          <p:spPr>
            <a:xfrm>
              <a:off x="62772" y="4642400"/>
              <a:ext cx="1288648" cy="1430848"/>
            </a:xfrm>
            <a:prstGeom prst="rect">
              <a:avLst/>
            </a:prstGeom>
            <a:noFill/>
            <a:ln>
              <a:noFill/>
            </a:ln>
          </p:spPr>
        </p:pic>
      </p:grpSp>
      <p:sp>
        <p:nvSpPr>
          <p:cNvPr id="2" name="Title 1" hidden="1"/>
          <p:cNvSpPr>
            <a:spLocks noGrp="1"/>
          </p:cNvSpPr>
          <p:nvPr>
            <p:ph type="title"/>
          </p:nvPr>
        </p:nvSpPr>
        <p:spPr/>
        <p:txBody>
          <a:bodyPr/>
          <a:lstStyle/>
          <a:p>
            <a:r>
              <a:rPr lang="en-US" dirty="0" smtClean="0"/>
              <a:t>315:</a:t>
            </a:r>
            <a:r>
              <a:rPr lang="en-US" baseline="0" dirty="0" smtClean="0"/>
              <a:t> Good to Know</a:t>
            </a:r>
            <a:endParaRPr lang="en-US" dirty="0"/>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2" name="Group 1" descr="Section 6217 covers nonpoint pollution control. &#10;&#10;Section 6217 of the Coastal Zone Act Reauthorization Amendments of 1990 (CZARA), codified separately from the CZMA, requires states to develop programs and identify best practices to manage the effects of nonpoint pollution to coastal waters. This work is done in collaboration with state water quality, public health, agricultural, forestry, and other agencies and offices responsible for managing activities that can contribute to nonpoint pollution sources. "/>
          <p:cNvGrpSpPr/>
          <p:nvPr/>
        </p:nvGrpSpPr>
        <p:grpSpPr>
          <a:xfrm>
            <a:off x="-3738" y="-27900"/>
            <a:ext cx="9147736" cy="6112000"/>
            <a:chOff x="-3738" y="-27900"/>
            <a:chExt cx="9147736" cy="6112000"/>
          </a:xfrm>
        </p:grpSpPr>
        <p:pic>
          <p:nvPicPr>
            <p:cNvPr id="705" name="Shape 705"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flipH="1">
              <a:off x="-3738" y="2383600"/>
              <a:ext cx="7729800" cy="3700500"/>
            </a:xfrm>
            <a:prstGeom prst="rect">
              <a:avLst/>
            </a:prstGeom>
            <a:noFill/>
            <a:ln>
              <a:noFill/>
            </a:ln>
          </p:spPr>
        </p:pic>
        <p:sp>
          <p:nvSpPr>
            <p:cNvPr id="706" name="Shape 706"/>
            <p:cNvSpPr txBox="1"/>
            <p:nvPr/>
          </p:nvSpPr>
          <p:spPr>
            <a:xfrm>
              <a:off x="103050" y="1443200"/>
              <a:ext cx="5088900" cy="948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Manages the </a:t>
              </a:r>
              <a:r>
                <a:rPr lang="en-US" sz="2400" b="1" i="0" u="none" strike="noStrike" cap="none">
                  <a:solidFill>
                    <a:srgbClr val="2955A0"/>
                  </a:solidFill>
                  <a:latin typeface="Calibri"/>
                  <a:ea typeface="Calibri"/>
                  <a:cs typeface="Calibri"/>
                  <a:sym typeface="Calibri"/>
                </a:rPr>
                <a:t>effects</a:t>
              </a:r>
              <a:r>
                <a:rPr lang="en-US" sz="2400" b="0" i="0" u="none" strike="noStrike" cap="none">
                  <a:solidFill>
                    <a:schemeClr val="dk1"/>
                  </a:solidFill>
                  <a:latin typeface="Calibri"/>
                  <a:ea typeface="Calibri"/>
                  <a:cs typeface="Calibri"/>
                  <a:sym typeface="Calibri"/>
                </a:rPr>
                <a:t> of nonpoint pollution in the coastal zone</a:t>
              </a:r>
            </a:p>
            <a:p>
              <a:pPr marL="0" marR="0" lvl="0" indent="0" algn="l" rtl="0">
                <a:lnSpc>
                  <a:spcPct val="100000"/>
                </a:lnSpc>
                <a:spcBef>
                  <a:spcPts val="0"/>
                </a:spcBef>
                <a:spcAft>
                  <a:spcPts val="0"/>
                </a:spcAft>
                <a:buClr>
                  <a:schemeClr val="dk1"/>
                </a:buClr>
                <a:buSzPct val="25000"/>
                <a:buFont typeface="Arial"/>
                <a:buNone/>
              </a:pPr>
              <a:r>
                <a:rPr lang="en-US" sz="3000" b="0" i="0" u="none" strike="noStrike" cap="none">
                  <a:solidFill>
                    <a:schemeClr val="dk1"/>
                  </a:solidFill>
                  <a:latin typeface="Calibri"/>
                  <a:ea typeface="Calibri"/>
                  <a:cs typeface="Calibri"/>
                  <a:sym typeface="Calibri"/>
                </a:rPr>
                <a:t> </a:t>
              </a:r>
            </a:p>
            <a:p>
              <a:pPr marL="0" marR="0" lvl="0" indent="0" algn="l" rtl="0">
                <a:lnSpc>
                  <a:spcPct val="115000"/>
                </a:lnSpc>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p:txBody>
        </p:sp>
        <p:sp>
          <p:nvSpPr>
            <p:cNvPr id="707" name="Shape 707" title="Decorative element"/>
            <p:cNvSpPr/>
            <p:nvPr/>
          </p:nvSpPr>
          <p:spPr>
            <a:xfrm>
              <a:off x="7729800" y="-27900"/>
              <a:ext cx="1414198" cy="61119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08" name="Shape 708"/>
            <p:cNvSpPr txBox="1"/>
            <p:nvPr/>
          </p:nvSpPr>
          <p:spPr>
            <a:xfrm rot="-5400000">
              <a:off x="6506699" y="2130361"/>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3600" b="1" i="0" u="none" strike="noStrike" cap="none">
                  <a:solidFill>
                    <a:srgbClr val="999999"/>
                  </a:solidFill>
                  <a:latin typeface="Open Sans"/>
                  <a:ea typeface="Open Sans"/>
                  <a:cs typeface="Open Sans"/>
                  <a:sym typeface="Open Sans"/>
                </a:rPr>
                <a:t>  6217</a:t>
              </a:r>
            </a:p>
          </p:txBody>
        </p:sp>
        <p:pic>
          <p:nvPicPr>
            <p:cNvPr id="709" name="Shape 709" title="Decorative element"/>
            <p:cNvPicPr preferRelativeResize="0"/>
            <p:nvPr/>
          </p:nvPicPr>
          <p:blipFill rotWithShape="1">
            <a:blip r:embed="rId5" cstate="email">
              <a:alphaModFix amt="50000"/>
              <a:extLst>
                <a:ext uri="{28A0092B-C50C-407E-A947-70E740481C1C}">
                  <a14:useLocalDpi xmlns:a14="http://schemas.microsoft.com/office/drawing/2010/main"/>
                </a:ext>
              </a:extLst>
            </a:blip>
            <a:srcRect/>
            <a:stretch/>
          </p:blipFill>
          <p:spPr>
            <a:xfrm>
              <a:off x="7792574" y="4653250"/>
              <a:ext cx="1288648" cy="1430848"/>
            </a:xfrm>
            <a:prstGeom prst="rect">
              <a:avLst/>
            </a:prstGeom>
            <a:noFill/>
            <a:ln>
              <a:noFill/>
            </a:ln>
          </p:spPr>
        </p:pic>
      </p:grpSp>
      <p:sp>
        <p:nvSpPr>
          <p:cNvPr id="704" name="Shape 704"/>
          <p:cNvSpPr txBox="1">
            <a:spLocks noGrp="1"/>
          </p:cNvSpPr>
          <p:nvPr>
            <p:ph type="title"/>
          </p:nvPr>
        </p:nvSpPr>
        <p:spPr>
          <a:xfrm>
            <a:off x="6168" y="46025"/>
            <a:ext cx="77298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dirty="0">
                <a:solidFill>
                  <a:schemeClr val="dk1"/>
                </a:solidFill>
                <a:latin typeface="Calibri"/>
                <a:ea typeface="Calibri"/>
                <a:cs typeface="Calibri"/>
                <a:sym typeface="Calibri"/>
              </a:rPr>
              <a:t>6217: Coastal Nonpoint Pollution Control Program</a:t>
            </a:r>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pSp>
        <p:nvGrpSpPr>
          <p:cNvPr id="3" name="Group 2" descr="Good to Know&#10;&#10;Section 6217 provides information about one of the tools coastal management programs use to address nonpoint pollution."/>
          <p:cNvGrpSpPr/>
          <p:nvPr/>
        </p:nvGrpSpPr>
        <p:grpSpPr>
          <a:xfrm>
            <a:off x="-3738" y="-27900"/>
            <a:ext cx="9147736" cy="6112000"/>
            <a:chOff x="-3738" y="-27900"/>
            <a:chExt cx="9147736" cy="6112000"/>
          </a:xfrm>
        </p:grpSpPr>
        <p:sp>
          <p:nvSpPr>
            <p:cNvPr id="714" name="Shape 714"/>
            <p:cNvSpPr txBox="1"/>
            <p:nvPr/>
          </p:nvSpPr>
          <p:spPr>
            <a:xfrm>
              <a:off x="575600" y="381650"/>
              <a:ext cx="6921300" cy="177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3000" b="1" i="0" u="none" strike="noStrike" cap="none">
                  <a:solidFill>
                    <a:srgbClr val="000000"/>
                  </a:solidFill>
                  <a:latin typeface="Calibri"/>
                  <a:ea typeface="Calibri"/>
                  <a:cs typeface="Calibri"/>
                  <a:sym typeface="Calibri"/>
                </a:rPr>
                <a:t>Good to know </a:t>
              </a:r>
            </a:p>
            <a:p>
              <a:pPr marL="0" marR="0" lvl="0" indent="0" algn="l" rtl="0">
                <a:lnSpc>
                  <a:spcPct val="100000"/>
                </a:lnSpc>
                <a:spcBef>
                  <a:spcPts val="0"/>
                </a:spcBef>
                <a:spcAft>
                  <a:spcPts val="0"/>
                </a:spcAft>
                <a:buClr>
                  <a:srgbClr val="000000"/>
                </a:buClr>
                <a:buSzPct val="25000"/>
                <a:buFont typeface="Calibri"/>
                <a:buNone/>
              </a:pPr>
              <a:r>
                <a:rPr lang="en-US" sz="3000" b="0" i="0" u="none" strike="noStrike" cap="none">
                  <a:solidFill>
                    <a:srgbClr val="000000"/>
                  </a:solidFill>
                  <a:latin typeface="Calibri"/>
                  <a:ea typeface="Calibri"/>
                  <a:cs typeface="Calibri"/>
                  <a:sym typeface="Calibri"/>
                </a:rPr>
                <a:t>because </a:t>
              </a:r>
              <a:r>
                <a:rPr lang="en-US" sz="3000">
                  <a:latin typeface="Calibri"/>
                  <a:ea typeface="Calibri"/>
                  <a:cs typeface="Calibri"/>
                  <a:sym typeface="Calibri"/>
                </a:rPr>
                <a:t>the</a:t>
              </a:r>
              <a:r>
                <a:rPr lang="en-US" sz="3000" b="0" i="0" u="none" strike="noStrike" cap="none">
                  <a:solidFill>
                    <a:srgbClr val="000000"/>
                  </a:solidFill>
                  <a:latin typeface="Calibri"/>
                  <a:ea typeface="Calibri"/>
                  <a:cs typeface="Calibri"/>
                  <a:sym typeface="Calibri"/>
                </a:rPr>
                <a:t> coastal nonpoint </a:t>
              </a:r>
              <a:r>
                <a:rPr lang="en-US" sz="3000">
                  <a:latin typeface="Calibri"/>
                  <a:ea typeface="Calibri"/>
                  <a:cs typeface="Calibri"/>
                  <a:sym typeface="Calibri"/>
                </a:rPr>
                <a:t>program</a:t>
              </a:r>
              <a:r>
                <a:rPr lang="en-US" sz="3000" b="0" i="0" u="none" strike="noStrike" cap="none">
                  <a:solidFill>
                    <a:srgbClr val="000000"/>
                  </a:solidFill>
                  <a:latin typeface="Calibri"/>
                  <a:ea typeface="Calibri"/>
                  <a:cs typeface="Calibri"/>
                  <a:sym typeface="Calibri"/>
                </a:rPr>
                <a:t> helps </a:t>
              </a:r>
              <a:r>
                <a:rPr lang="en-US" sz="3000">
                  <a:latin typeface="Calibri"/>
                  <a:ea typeface="Calibri"/>
                  <a:cs typeface="Calibri"/>
                  <a:sym typeface="Calibri"/>
                </a:rPr>
                <a:t>states address this issue</a:t>
              </a:r>
            </a:p>
          </p:txBody>
        </p:sp>
        <p:sp>
          <p:nvSpPr>
            <p:cNvPr id="715" name="Shape 715" title="Decorative element"/>
            <p:cNvSpPr/>
            <p:nvPr/>
          </p:nvSpPr>
          <p:spPr>
            <a:xfrm>
              <a:off x="7729800" y="-27900"/>
              <a:ext cx="1414198" cy="61119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16" name="Shape 716"/>
            <p:cNvSpPr txBox="1"/>
            <p:nvPr/>
          </p:nvSpPr>
          <p:spPr>
            <a:xfrm rot="-5400000">
              <a:off x="6506699" y="2130361"/>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999999"/>
                </a:buClr>
                <a:buSzPct val="25000"/>
                <a:buFont typeface="Open Sans"/>
                <a:buNone/>
              </a:pPr>
              <a:r>
                <a:rPr lang="en-US" sz="3600" b="1" i="0" u="none" strike="noStrike" cap="none">
                  <a:solidFill>
                    <a:srgbClr val="999999"/>
                  </a:solidFill>
                  <a:latin typeface="Open Sans"/>
                  <a:ea typeface="Open Sans"/>
                  <a:cs typeface="Open Sans"/>
                  <a:sym typeface="Open Sans"/>
                </a:rPr>
                <a:t>  6217</a:t>
              </a:r>
            </a:p>
          </p:txBody>
        </p:sp>
        <p:pic>
          <p:nvPicPr>
            <p:cNvPr id="717" name="Shape 717" title="Decorative element"/>
            <p:cNvPicPr preferRelativeResize="0"/>
            <p:nvPr/>
          </p:nvPicPr>
          <p:blipFill rotWithShape="1">
            <a:blip r:embed="rId4" cstate="email">
              <a:alphaModFix amt="50000"/>
              <a:extLst>
                <a:ext uri="{28A0092B-C50C-407E-A947-70E740481C1C}">
                  <a14:useLocalDpi xmlns:a14="http://schemas.microsoft.com/office/drawing/2010/main"/>
                </a:ext>
              </a:extLst>
            </a:blip>
            <a:srcRect/>
            <a:stretch/>
          </p:blipFill>
          <p:spPr>
            <a:xfrm>
              <a:off x="7792574" y="4653250"/>
              <a:ext cx="1288648" cy="1430848"/>
            </a:xfrm>
            <a:prstGeom prst="rect">
              <a:avLst/>
            </a:prstGeom>
            <a:noFill/>
            <a:ln>
              <a:noFill/>
            </a:ln>
          </p:spPr>
        </p:pic>
        <p:pic>
          <p:nvPicPr>
            <p:cNvPr id="718" name="Shape 718"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flipH="1">
              <a:off x="-3738" y="2383600"/>
              <a:ext cx="7729800" cy="3700500"/>
            </a:xfrm>
            <a:prstGeom prst="rect">
              <a:avLst/>
            </a:prstGeom>
            <a:noFill/>
            <a:ln>
              <a:noFill/>
            </a:ln>
          </p:spPr>
        </p:pic>
      </p:grpSp>
      <p:sp>
        <p:nvSpPr>
          <p:cNvPr id="2" name="Title 1" hidden="1"/>
          <p:cNvSpPr>
            <a:spLocks noGrp="1"/>
          </p:cNvSpPr>
          <p:nvPr>
            <p:ph type="title"/>
          </p:nvPr>
        </p:nvSpPr>
        <p:spPr/>
        <p:txBody>
          <a:bodyPr/>
          <a:lstStyle/>
          <a:p>
            <a:r>
              <a:rPr lang="en-US" dirty="0" smtClean="0"/>
              <a:t>6217: Good to Know</a:t>
            </a:r>
            <a:endParaRPr lang="en-US" dirty="0"/>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grpSp>
        <p:nvGrpSpPr>
          <p:cNvPr id="3" name="Group 2" descr="For ease of reference, NOAA provides two quick reference documents&#10;A summary of the eight CZMA sections just described &#10;A section by section description of the CZMA.&#10;&#10;Detailed information on more CZMA topics, including a short quiz, can be found at Coastal Zone Management Act 101 (coast.noaa.gov/digitalcoast/training/resources/czma-101.html).&#10;&#10;Additional CZMA information can be found on NOAA’s Digital Coast website (https://coast.noaa.gov/czm/act/). "/>
          <p:cNvGrpSpPr/>
          <p:nvPr/>
        </p:nvGrpSpPr>
        <p:grpSpPr>
          <a:xfrm>
            <a:off x="131050" y="-14075"/>
            <a:ext cx="8867400" cy="6132773"/>
            <a:chOff x="131050" y="-14075"/>
            <a:chExt cx="8867400" cy="6132773"/>
          </a:xfrm>
        </p:grpSpPr>
        <p:sp>
          <p:nvSpPr>
            <p:cNvPr id="723" name="Shape 723"/>
            <p:cNvSpPr txBox="1"/>
            <p:nvPr/>
          </p:nvSpPr>
          <p:spPr>
            <a:xfrm>
              <a:off x="131050" y="-14075"/>
              <a:ext cx="8867400" cy="29144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3600" b="0" i="0" u="none" strike="noStrike" cap="none" dirty="0">
                  <a:solidFill>
                    <a:srgbClr val="000000"/>
                  </a:solidFill>
                  <a:latin typeface="Calibri"/>
                  <a:ea typeface="Calibri"/>
                  <a:cs typeface="Calibri"/>
                  <a:sym typeface="Calibri"/>
                </a:rPr>
                <a:t> See </a:t>
              </a:r>
              <a:r>
                <a:rPr lang="en-US" sz="3600" b="1" i="0" u="none" strike="noStrike" cap="none" dirty="0">
                  <a:solidFill>
                    <a:srgbClr val="000000"/>
                  </a:solidFill>
                  <a:latin typeface="Calibri"/>
                  <a:ea typeface="Calibri"/>
                  <a:cs typeface="Calibri"/>
                  <a:sym typeface="Calibri"/>
                </a:rPr>
                <a:t>CZMA Overview</a:t>
              </a:r>
              <a:r>
                <a:rPr lang="en-US" sz="3600" b="0" i="0" u="none" strike="noStrike" cap="none" dirty="0">
                  <a:solidFill>
                    <a:srgbClr val="000000"/>
                  </a:solidFill>
                  <a:latin typeface="Calibri"/>
                  <a:ea typeface="Calibri"/>
                  <a:cs typeface="Calibri"/>
                  <a:sym typeface="Calibri"/>
                </a:rPr>
                <a:t> online </a:t>
              </a:r>
              <a:br>
                <a:rPr lang="en-US" sz="3600" b="0" i="0" u="none" strike="noStrike" cap="none" dirty="0">
                  <a:solidFill>
                    <a:srgbClr val="000000"/>
                  </a:solidFill>
                  <a:latin typeface="Calibri"/>
                  <a:ea typeface="Calibri"/>
                  <a:cs typeface="Calibri"/>
                  <a:sym typeface="Calibri"/>
                </a:rPr>
              </a:br>
              <a:r>
                <a:rPr lang="en-US" sz="3600" b="0" i="0" u="none" strike="noStrike" cap="none" dirty="0">
                  <a:solidFill>
                    <a:srgbClr val="000000"/>
                  </a:solidFill>
                  <a:latin typeface="Calibri"/>
                  <a:ea typeface="Calibri"/>
                  <a:cs typeface="Calibri"/>
                  <a:sym typeface="Calibri"/>
                </a:rPr>
                <a:t>for 2 quick references:</a:t>
              </a:r>
              <a:br>
                <a:rPr lang="en-US" sz="3600" b="0" i="0" u="none" strike="noStrike" cap="none" dirty="0">
                  <a:solidFill>
                    <a:srgbClr val="000000"/>
                  </a:solidFill>
                  <a:latin typeface="Calibri"/>
                  <a:ea typeface="Calibri"/>
                  <a:cs typeface="Calibri"/>
                  <a:sym typeface="Calibri"/>
                </a:rPr>
              </a:br>
              <a:r>
                <a:rPr lang="en-US" sz="3600" b="0" i="0" u="none" strike="noStrike" cap="none" dirty="0">
                  <a:solidFill>
                    <a:srgbClr val="000000"/>
                  </a:solidFill>
                  <a:latin typeface="Calibri"/>
                  <a:ea typeface="Calibri"/>
                  <a:cs typeface="Calibri"/>
                  <a:sym typeface="Calibri"/>
                </a:rPr>
                <a:t> </a:t>
              </a:r>
              <a:br>
                <a:rPr lang="en-US" sz="3600" b="0" i="0" u="none" strike="noStrike" cap="none" dirty="0">
                  <a:solidFill>
                    <a:srgbClr val="000000"/>
                  </a:solidFill>
                  <a:latin typeface="Calibri"/>
                  <a:ea typeface="Calibri"/>
                  <a:cs typeface="Calibri"/>
                  <a:sym typeface="Calibri"/>
                </a:rPr>
              </a:br>
              <a:r>
                <a:rPr lang="en-US" sz="2400" b="1" i="0" u="sng" strike="noStrike" cap="none" dirty="0">
                  <a:solidFill>
                    <a:schemeClr val="hlink"/>
                  </a:solidFill>
                  <a:latin typeface="Calibri"/>
                  <a:ea typeface="Calibri"/>
                  <a:cs typeface="Calibri"/>
                  <a:sym typeface="Calibri"/>
                  <a:hlinkClick r:id="rId4"/>
                </a:rPr>
                <a:t>8 Good-to-Know Sections of the CZMA </a:t>
              </a:r>
              <a:r>
                <a:rPr lang="en-US" sz="2400" b="0" i="0" u="none" strike="noStrike" cap="none" dirty="0">
                  <a:solidFill>
                    <a:srgbClr val="000000"/>
                  </a:solidFill>
                  <a:latin typeface="Calibri"/>
                  <a:ea typeface="Calibri"/>
                  <a:cs typeface="Calibri"/>
                  <a:sym typeface="Calibri"/>
                </a:rPr>
                <a:t/>
              </a:r>
              <a:br>
                <a:rPr lang="en-US" sz="2400" b="0" i="0" u="none" strike="noStrike" cap="none" dirty="0">
                  <a:solidFill>
                    <a:srgbClr val="000000"/>
                  </a:solidFill>
                  <a:latin typeface="Calibri"/>
                  <a:ea typeface="Calibri"/>
                  <a:cs typeface="Calibri"/>
                  <a:sym typeface="Calibri"/>
                </a:rPr>
              </a:br>
              <a:r>
                <a:rPr lang="en-US" sz="2400" dirty="0">
                  <a:latin typeface="Calibri"/>
                  <a:ea typeface="Calibri"/>
                  <a:cs typeface="Calibri"/>
                  <a:sym typeface="Calibri"/>
                </a:rPr>
                <a:t>and</a:t>
              </a:r>
              <a:r>
                <a:rPr lang="en-US" sz="2400" b="0" i="0" u="none" strike="noStrike" cap="none" dirty="0">
                  <a:solidFill>
                    <a:srgbClr val="000000"/>
                  </a:solidFill>
                  <a:latin typeface="Calibri"/>
                  <a:ea typeface="Calibri"/>
                  <a:cs typeface="Calibri"/>
                  <a:sym typeface="Calibri"/>
                </a:rPr>
                <a:t/>
              </a:r>
              <a:br>
                <a:rPr lang="en-US" sz="2400" b="0" i="0" u="none" strike="noStrike" cap="none" dirty="0">
                  <a:solidFill>
                    <a:srgbClr val="000000"/>
                  </a:solidFill>
                  <a:latin typeface="Calibri"/>
                  <a:ea typeface="Calibri"/>
                  <a:cs typeface="Calibri"/>
                  <a:sym typeface="Calibri"/>
                </a:rPr>
              </a:br>
              <a:r>
                <a:rPr lang="en-US" sz="2400" b="1" i="0" u="sng" strike="noStrike" cap="none" dirty="0">
                  <a:solidFill>
                    <a:schemeClr val="hlink"/>
                  </a:solidFill>
                  <a:latin typeface="Calibri"/>
                  <a:ea typeface="Calibri"/>
                  <a:cs typeface="Calibri"/>
                  <a:sym typeface="Calibri"/>
                  <a:hlinkClick r:id="rId4"/>
                </a:rPr>
                <a:t> Section-By-Section Description of the CZMA</a:t>
              </a:r>
            </a:p>
          </p:txBody>
        </p:sp>
        <p:pic>
          <p:nvPicPr>
            <p:cNvPr id="724" name="Shape 724"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29900" y="2988950"/>
              <a:ext cx="4695520" cy="3129748"/>
            </a:xfrm>
            <a:prstGeom prst="rect">
              <a:avLst/>
            </a:prstGeom>
            <a:noFill/>
            <a:ln>
              <a:noFill/>
            </a:ln>
          </p:spPr>
        </p:pic>
      </p:grpSp>
      <p:sp>
        <p:nvSpPr>
          <p:cNvPr id="2" name="Title 1" hidden="1"/>
          <p:cNvSpPr>
            <a:spLocks noGrp="1"/>
          </p:cNvSpPr>
          <p:nvPr>
            <p:ph type="title"/>
          </p:nvPr>
        </p:nvSpPr>
        <p:spPr/>
        <p:txBody>
          <a:bodyPr/>
          <a:lstStyle/>
          <a:p>
            <a:r>
              <a:rPr lang="en-US" dirty="0" smtClean="0"/>
              <a:t>CZMA Overview online</a:t>
            </a:r>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grpSp>
        <p:nvGrpSpPr>
          <p:cNvPr id="2" name="Group 1" descr="EXAMPLE&#10;Your coastal management program is considering a living shorelines policy. &#10; &#10;Staff are determining whether a policy is needed and the effort required to draft one. You are charged with leading this effort. &#10;"/>
          <p:cNvGrpSpPr/>
          <p:nvPr/>
        </p:nvGrpSpPr>
        <p:grpSpPr>
          <a:xfrm>
            <a:off x="0" y="-197"/>
            <a:ext cx="9144000" cy="6110797"/>
            <a:chOff x="0" y="-197"/>
            <a:chExt cx="9144000" cy="6110797"/>
          </a:xfrm>
        </p:grpSpPr>
        <p:pic>
          <p:nvPicPr>
            <p:cNvPr id="184" name="Shape 184" descr="woman thinki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03360" y="373553"/>
              <a:ext cx="3121800" cy="4684200"/>
            </a:xfrm>
            <a:prstGeom prst="rect">
              <a:avLst/>
            </a:prstGeom>
            <a:noFill/>
            <a:ln>
              <a:noFill/>
            </a:ln>
          </p:spPr>
        </p:pic>
        <p:pic>
          <p:nvPicPr>
            <p:cNvPr id="185" name="Shape 185" descr="Image of sand dun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3931919"/>
              <a:ext cx="9144000" cy="2176216"/>
            </a:xfrm>
            <a:prstGeom prst="rect">
              <a:avLst/>
            </a:prstGeom>
            <a:noFill/>
            <a:ln>
              <a:noFill/>
            </a:ln>
          </p:spPr>
        </p:pic>
        <p:sp>
          <p:nvSpPr>
            <p:cNvPr id="186" name="Shape 186" title="Scenario graphic"/>
            <p:cNvSpPr/>
            <p:nvPr/>
          </p:nvSpPr>
          <p:spPr>
            <a:xfrm>
              <a:off x="7729775" y="-197"/>
              <a:ext cx="1414198" cy="61107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8" name="Shape 188"/>
            <p:cNvSpPr txBox="1"/>
            <p:nvPr/>
          </p:nvSpPr>
          <p:spPr>
            <a:xfrm rot="-5400000">
              <a:off x="6354274" y="2766366"/>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666666"/>
                </a:buClr>
                <a:buSzPct val="25000"/>
                <a:buFont typeface="Open Sans"/>
                <a:buNone/>
              </a:pPr>
              <a:r>
                <a:rPr lang="en-US" sz="4800" b="1" i="0" u="none" strike="noStrike" cap="none">
                  <a:solidFill>
                    <a:srgbClr val="666666"/>
                  </a:solidFill>
                  <a:latin typeface="Open Sans"/>
                  <a:ea typeface="Open Sans"/>
                  <a:cs typeface="Open Sans"/>
                  <a:sym typeface="Open Sans"/>
                </a:rPr>
                <a:t>Scenario</a:t>
              </a:r>
            </a:p>
          </p:txBody>
        </p:sp>
        <p:pic>
          <p:nvPicPr>
            <p:cNvPr id="189" name="Shape 189" title="Decorative element"/>
            <p:cNvPicPr preferRelativeResize="0"/>
            <p:nvPr/>
          </p:nvPicPr>
          <p:blipFill rotWithShape="1">
            <a:blip r:embed="rId6" cstate="email">
              <a:alphaModFix amt="45000"/>
              <a:extLst>
                <a:ext uri="{28A0092B-C50C-407E-A947-70E740481C1C}">
                  <a14:useLocalDpi xmlns:a14="http://schemas.microsoft.com/office/drawing/2010/main"/>
                </a:ext>
              </a:extLst>
            </a:blip>
            <a:srcRect/>
            <a:stretch/>
          </p:blipFill>
          <p:spPr>
            <a:xfrm>
              <a:off x="7729799" y="5442244"/>
              <a:ext cx="1414196" cy="668356"/>
            </a:xfrm>
            <a:prstGeom prst="rect">
              <a:avLst/>
            </a:prstGeom>
            <a:noFill/>
            <a:ln>
              <a:noFill/>
            </a:ln>
          </p:spPr>
        </p:pic>
      </p:grpSp>
      <p:sp>
        <p:nvSpPr>
          <p:cNvPr id="187" name="Title"/>
          <p:cNvSpPr txBox="1">
            <a:spLocks noGrp="1"/>
          </p:cNvSpPr>
          <p:nvPr>
            <p:ph type="title"/>
          </p:nvPr>
        </p:nvSpPr>
        <p:spPr>
          <a:xfrm>
            <a:off x="403840" y="87175"/>
            <a:ext cx="6112200" cy="31772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000" b="1" i="0" u="none" strike="noStrike" cap="none" dirty="0" smtClean="0">
                <a:solidFill>
                  <a:srgbClr val="222222"/>
                </a:solidFill>
                <a:latin typeface="Calibri"/>
                <a:ea typeface="Calibri"/>
                <a:cs typeface="Calibri"/>
                <a:sym typeface="Calibri"/>
              </a:rPr>
              <a:t>Imagine…</a:t>
            </a:r>
          </a:p>
          <a:p>
            <a:pPr marL="0" marR="0" lvl="0" indent="0" algn="l" rtl="0">
              <a:lnSpc>
                <a:spcPct val="100000"/>
              </a:lnSpc>
              <a:spcBef>
                <a:spcPts val="0"/>
              </a:spcBef>
              <a:spcAft>
                <a:spcPts val="0"/>
              </a:spcAft>
              <a:buClr>
                <a:schemeClr val="dk1"/>
              </a:buClr>
              <a:buSzPct val="25000"/>
              <a:buFont typeface="Arial"/>
              <a:buNone/>
            </a:pPr>
            <a:r>
              <a:rPr lang="en-US" sz="2400" b="0" i="0" u="none" strike="noStrike" cap="none" dirty="0" smtClean="0">
                <a:solidFill>
                  <a:srgbClr val="222222"/>
                </a:solidFill>
                <a:latin typeface="Calibri"/>
                <a:ea typeface="Calibri"/>
                <a:cs typeface="Calibri"/>
                <a:sym typeface="Calibri"/>
              </a:rPr>
              <a:t/>
            </a:r>
            <a:br>
              <a:rPr lang="en-US" sz="2400" b="0" i="0" u="none" strike="noStrike" cap="none" dirty="0" smtClean="0">
                <a:solidFill>
                  <a:srgbClr val="222222"/>
                </a:solidFill>
                <a:latin typeface="Calibri"/>
                <a:ea typeface="Calibri"/>
                <a:cs typeface="Calibri"/>
                <a:sym typeface="Calibri"/>
              </a:rPr>
            </a:br>
            <a:r>
              <a:rPr lang="en-US" sz="2400" b="0" i="0" u="none" strike="noStrike" cap="none" dirty="0" smtClean="0">
                <a:solidFill>
                  <a:srgbClr val="222222"/>
                </a:solidFill>
                <a:latin typeface="Calibri"/>
                <a:ea typeface="Calibri"/>
                <a:cs typeface="Calibri"/>
                <a:sym typeface="Calibri"/>
              </a:rPr>
              <a:t>Your coastal management program is considering a</a:t>
            </a:r>
            <a:r>
              <a:rPr lang="en-US" sz="2400" b="0" i="0" u="none" strike="noStrike" cap="none" dirty="0" smtClean="0">
                <a:solidFill>
                  <a:srgbClr val="000000"/>
                </a:solidFill>
                <a:latin typeface="Calibri"/>
                <a:ea typeface="Calibri"/>
                <a:cs typeface="Calibri"/>
                <a:sym typeface="Calibri"/>
              </a:rPr>
              <a:t> </a:t>
            </a:r>
            <a:r>
              <a:rPr lang="en-US" sz="2400" b="1" i="0" u="none" strike="noStrike" cap="none" dirty="0" smtClean="0">
                <a:solidFill>
                  <a:srgbClr val="38761D"/>
                </a:solidFill>
                <a:latin typeface="Calibri"/>
                <a:ea typeface="Calibri"/>
                <a:cs typeface="Calibri"/>
                <a:sym typeface="Calibri"/>
              </a:rPr>
              <a:t>living shorelines</a:t>
            </a:r>
            <a:r>
              <a:rPr lang="en-US" sz="2400" b="1" i="0" u="none" strike="noStrike" cap="none" dirty="0" smtClean="0">
                <a:solidFill>
                  <a:srgbClr val="000000"/>
                </a:solidFill>
                <a:latin typeface="Calibri"/>
                <a:ea typeface="Calibri"/>
                <a:cs typeface="Calibri"/>
                <a:sym typeface="Calibri"/>
              </a:rPr>
              <a:t> </a:t>
            </a:r>
            <a:r>
              <a:rPr lang="en-US" sz="2400" b="0" i="0" u="none" strike="noStrike" cap="none" dirty="0" smtClean="0">
                <a:solidFill>
                  <a:srgbClr val="000000"/>
                </a:solidFill>
                <a:latin typeface="Calibri"/>
                <a:ea typeface="Calibri"/>
                <a:cs typeface="Calibri"/>
                <a:sym typeface="Calibri"/>
              </a:rPr>
              <a:t>policy</a:t>
            </a:r>
            <a:r>
              <a:rPr lang="en-US" sz="2400" b="0" i="0" u="none" strike="noStrike" cap="none" dirty="0" smtClean="0">
                <a:solidFill>
                  <a:srgbClr val="222222"/>
                </a:solidFill>
                <a:latin typeface="Calibri"/>
                <a:ea typeface="Calibri"/>
                <a:cs typeface="Calibri"/>
                <a:sym typeface="Calibri"/>
              </a:rPr>
              <a:t>. </a:t>
            </a:r>
            <a:br>
              <a:rPr lang="en-US" sz="2400" b="0" i="0" u="none" strike="noStrike" cap="none" dirty="0" smtClean="0">
                <a:solidFill>
                  <a:srgbClr val="222222"/>
                </a:solidFill>
                <a:latin typeface="Calibri"/>
                <a:ea typeface="Calibri"/>
                <a:cs typeface="Calibri"/>
                <a:sym typeface="Calibri"/>
              </a:rPr>
            </a:br>
            <a:endParaRPr lang="en-US" sz="2400" b="0" i="0" u="none" strike="noStrike" cap="none" dirty="0" smtClean="0">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r>
              <a:rPr lang="en-US" sz="2400" b="0" i="0" u="none" strike="noStrike" cap="none" dirty="0" smtClean="0">
                <a:solidFill>
                  <a:srgbClr val="222222"/>
                </a:solidFill>
                <a:latin typeface="Calibri"/>
                <a:ea typeface="Calibri"/>
                <a:cs typeface="Calibri"/>
                <a:sym typeface="Calibri"/>
              </a:rPr>
              <a:t>And you are responsible for </a:t>
            </a:r>
            <a:r>
              <a:rPr lang="en-US" sz="2400" b="1" i="0" u="none" strike="noStrike" cap="none" dirty="0" smtClean="0">
                <a:solidFill>
                  <a:srgbClr val="1155CC"/>
                </a:solidFill>
                <a:latin typeface="Calibri"/>
                <a:ea typeface="Calibri"/>
                <a:cs typeface="Calibri"/>
                <a:sym typeface="Calibri"/>
              </a:rPr>
              <a:t>leading the development of this plan</a:t>
            </a:r>
            <a:r>
              <a:rPr lang="en-US" sz="2400" b="0" i="0" u="none" strike="noStrike" cap="none" dirty="0" smtClean="0">
                <a:solidFill>
                  <a:srgbClr val="222222"/>
                </a:solidFill>
                <a:latin typeface="Calibri"/>
                <a:ea typeface="Calibri"/>
                <a:cs typeface="Calibri"/>
                <a:sym typeface="Calibri"/>
              </a:rPr>
              <a:t>. </a:t>
            </a:r>
            <a:endParaRPr lang="en-US" sz="2400" b="0" i="0" u="none" strike="noStrike" cap="none" dirty="0">
              <a:solidFill>
                <a:srgbClr val="222222"/>
              </a:solidFill>
              <a:latin typeface="Calibri"/>
              <a:ea typeface="Calibri"/>
              <a:cs typeface="Calibri"/>
              <a:sym typeface="Calibri"/>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5" name="Group 4" descr="If you have knowledge of the CZMA&#10;You would know &#10;there are 34 coastal management programs and many are working on living shorelines. &#10;many reserves conduct research on this topic and provide training and outreach support.&#10;You could reach out to these programs and obtain first-hand knowledge, materials, and lessons learned.&#10;You would know a NOAA review and approval must be a part of the process for new policies  incorporated into your approved program.  &#10;You could reach out to NOAA’s Office for Coastal Management for resources and guidance. " title="Images"/>
          <p:cNvGrpSpPr/>
          <p:nvPr/>
        </p:nvGrpSpPr>
        <p:grpSpPr>
          <a:xfrm>
            <a:off x="0" y="-17763"/>
            <a:ext cx="9144000" cy="6128363"/>
            <a:chOff x="0" y="-17763"/>
            <a:chExt cx="9144000" cy="6128363"/>
          </a:xfrm>
        </p:grpSpPr>
        <p:sp>
          <p:nvSpPr>
            <p:cNvPr id="194" name="Shape 194" title="Decorative element"/>
            <p:cNvSpPr/>
            <p:nvPr/>
          </p:nvSpPr>
          <p:spPr>
            <a:xfrm>
              <a:off x="7729775" y="0"/>
              <a:ext cx="1414200" cy="25863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95" name="Shape 195" descr="ThinkstockPhotos-501774277.png"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96638" y="-17763"/>
              <a:ext cx="3434100" cy="5152500"/>
            </a:xfrm>
            <a:prstGeom prst="rect">
              <a:avLst/>
            </a:prstGeom>
            <a:noFill/>
            <a:ln>
              <a:noFill/>
            </a:ln>
          </p:spPr>
        </p:pic>
        <p:pic>
          <p:nvPicPr>
            <p:cNvPr id="9" name="Shape 185"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3931919"/>
              <a:ext cx="9144000" cy="2176216"/>
            </a:xfrm>
            <a:prstGeom prst="rect">
              <a:avLst/>
            </a:prstGeom>
            <a:noFill/>
            <a:ln>
              <a:noFill/>
            </a:ln>
          </p:spPr>
        </p:pic>
        <p:sp>
          <p:nvSpPr>
            <p:cNvPr id="198" name="Shape 198" title="Decorative element"/>
            <p:cNvSpPr/>
            <p:nvPr/>
          </p:nvSpPr>
          <p:spPr>
            <a:xfrm>
              <a:off x="7729775" y="2586276"/>
              <a:ext cx="1414200" cy="35241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9" name="Shape 199"/>
            <p:cNvSpPr txBox="1"/>
            <p:nvPr/>
          </p:nvSpPr>
          <p:spPr>
            <a:xfrm rot="-5400000">
              <a:off x="6354274" y="2766366"/>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666666"/>
                </a:buClr>
                <a:buSzPct val="25000"/>
                <a:buFont typeface="Open Sans"/>
                <a:buNone/>
              </a:pPr>
              <a:r>
                <a:rPr lang="en-US" sz="4800" b="1" i="0" u="none" strike="noStrike" cap="none">
                  <a:solidFill>
                    <a:srgbClr val="666666"/>
                  </a:solidFill>
                  <a:latin typeface="Open Sans"/>
                  <a:ea typeface="Open Sans"/>
                  <a:cs typeface="Open Sans"/>
                  <a:sym typeface="Open Sans"/>
                </a:rPr>
                <a:t>Scenario</a:t>
              </a:r>
            </a:p>
          </p:txBody>
        </p:sp>
        <p:pic>
          <p:nvPicPr>
            <p:cNvPr id="200" name="Shape 200" title="Decorative element"/>
            <p:cNvPicPr preferRelativeResize="0"/>
            <p:nvPr/>
          </p:nvPicPr>
          <p:blipFill rotWithShape="1">
            <a:blip r:embed="rId6" cstate="email">
              <a:alphaModFix amt="45000"/>
              <a:extLst>
                <a:ext uri="{28A0092B-C50C-407E-A947-70E740481C1C}">
                  <a14:useLocalDpi xmlns:a14="http://schemas.microsoft.com/office/drawing/2010/main"/>
                </a:ext>
              </a:extLst>
            </a:blip>
            <a:srcRect/>
            <a:stretch/>
          </p:blipFill>
          <p:spPr>
            <a:xfrm>
              <a:off x="7729799" y="5442244"/>
              <a:ext cx="1414196" cy="668356"/>
            </a:xfrm>
            <a:prstGeom prst="rect">
              <a:avLst/>
            </a:prstGeom>
            <a:noFill/>
            <a:ln>
              <a:noFill/>
            </a:ln>
          </p:spPr>
        </p:pic>
      </p:grpSp>
      <p:sp>
        <p:nvSpPr>
          <p:cNvPr id="197" name="Shape 197"/>
          <p:cNvSpPr txBox="1"/>
          <p:nvPr/>
        </p:nvSpPr>
        <p:spPr>
          <a:xfrm>
            <a:off x="105300" y="155100"/>
            <a:ext cx="6384600" cy="38193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spcAft>
                <a:spcPts val="0"/>
              </a:spcAft>
              <a:buClr>
                <a:srgbClr val="000000"/>
              </a:buClr>
              <a:buSzPct val="25000"/>
              <a:buFont typeface="Calibri"/>
              <a:buNone/>
            </a:pPr>
            <a:r>
              <a:rPr lang="en-US" sz="2400" b="1" dirty="0">
                <a:latin typeface="Calibri"/>
                <a:ea typeface="Calibri"/>
                <a:cs typeface="Calibri"/>
                <a:sym typeface="Calibri"/>
              </a:rPr>
              <a:t>The CZMA program links you to</a:t>
            </a:r>
          </a:p>
          <a:p>
            <a:pPr marL="457200" marR="0" lvl="0" indent="-381000" algn="l" rtl="0">
              <a:lnSpc>
                <a:spcPct val="115000"/>
              </a:lnSpc>
              <a:spcBef>
                <a:spcPts val="0"/>
              </a:spcBef>
              <a:spcAft>
                <a:spcPts val="0"/>
              </a:spcAft>
              <a:buClr>
                <a:srgbClr val="000000"/>
              </a:buClr>
              <a:buSzPct val="100000"/>
              <a:buFont typeface="Calibri"/>
              <a:buChar char="●"/>
            </a:pPr>
            <a:r>
              <a:rPr lang="en-US" sz="2400" b="1" i="0" u="none" strike="noStrike" cap="none" dirty="0">
                <a:solidFill>
                  <a:srgbClr val="0B5394"/>
                </a:solidFill>
                <a:latin typeface="Calibri"/>
                <a:ea typeface="Calibri"/>
                <a:cs typeface="Calibri"/>
                <a:sym typeface="Calibri"/>
              </a:rPr>
              <a:t>peers</a:t>
            </a:r>
            <a:r>
              <a:rPr lang="en-US" sz="2400" b="0" i="0" u="none" strike="noStrike" cap="none" dirty="0">
                <a:solidFill>
                  <a:srgbClr val="0B5394"/>
                </a:solidFill>
                <a:latin typeface="Calibri"/>
                <a:ea typeface="Calibri"/>
                <a:cs typeface="Calibri"/>
                <a:sym typeface="Calibri"/>
              </a:rPr>
              <a:t> </a:t>
            </a:r>
            <a:r>
              <a:rPr lang="en-US" sz="2400" b="0" i="0" u="none" strike="noStrike" cap="none" dirty="0">
                <a:solidFill>
                  <a:srgbClr val="000000"/>
                </a:solidFill>
                <a:latin typeface="Calibri"/>
                <a:ea typeface="Calibri"/>
                <a:cs typeface="Calibri"/>
                <a:sym typeface="Calibri"/>
              </a:rPr>
              <a:t>working on similar projects. </a:t>
            </a:r>
          </a:p>
          <a:p>
            <a:pPr marL="457200" marR="0" lvl="0" indent="-381000" algn="l" rtl="0">
              <a:lnSpc>
                <a:spcPct val="115000"/>
              </a:lnSpc>
              <a:spcBef>
                <a:spcPts val="0"/>
              </a:spcBef>
              <a:spcAft>
                <a:spcPts val="0"/>
              </a:spcAft>
              <a:buClr>
                <a:srgbClr val="000000"/>
              </a:buClr>
              <a:buSzPct val="100000"/>
              <a:buFont typeface="Calibri"/>
              <a:buChar char="●"/>
            </a:pPr>
            <a:r>
              <a:rPr lang="en-US" sz="2400" b="1" dirty="0">
                <a:latin typeface="Calibri"/>
                <a:ea typeface="Calibri"/>
                <a:cs typeface="Calibri"/>
                <a:sym typeface="Calibri"/>
              </a:rPr>
              <a:t>research</a:t>
            </a:r>
            <a:r>
              <a:rPr lang="en-US" sz="2400" b="0" i="0" u="none" strike="noStrike" cap="none" dirty="0">
                <a:solidFill>
                  <a:srgbClr val="000000"/>
                </a:solidFill>
                <a:latin typeface="Calibri"/>
                <a:ea typeface="Calibri"/>
                <a:cs typeface="Calibri"/>
                <a:sym typeface="Calibri"/>
              </a:rPr>
              <a:t> </a:t>
            </a:r>
            <a:r>
              <a:rPr lang="en-US" sz="2400" b="1" dirty="0">
                <a:solidFill>
                  <a:srgbClr val="0B5394"/>
                </a:solidFill>
                <a:latin typeface="Calibri"/>
                <a:ea typeface="Calibri"/>
                <a:cs typeface="Calibri"/>
                <a:sym typeface="Calibri"/>
              </a:rPr>
              <a:t>r</a:t>
            </a:r>
            <a:r>
              <a:rPr lang="en-US" sz="2400" b="1" i="0" u="none" strike="noStrike" cap="none" dirty="0">
                <a:solidFill>
                  <a:srgbClr val="0B5394"/>
                </a:solidFill>
                <a:latin typeface="Calibri"/>
                <a:ea typeface="Calibri"/>
                <a:cs typeface="Calibri"/>
                <a:sym typeface="Calibri"/>
              </a:rPr>
              <a:t>eserve-based</a:t>
            </a:r>
            <a:r>
              <a:rPr lang="en-US" sz="2400" b="0" i="0" u="none" strike="noStrike" cap="none" dirty="0">
                <a:solidFill>
                  <a:srgbClr val="000000"/>
                </a:solidFill>
                <a:latin typeface="Calibri"/>
                <a:ea typeface="Calibri"/>
                <a:cs typeface="Calibri"/>
                <a:sym typeface="Calibri"/>
              </a:rPr>
              <a:t> research </a:t>
            </a:r>
            <a:r>
              <a:rPr lang="en-US" sz="2400" dirty="0">
                <a:latin typeface="Calibri"/>
                <a:ea typeface="Calibri"/>
                <a:cs typeface="Calibri"/>
                <a:sym typeface="Calibri"/>
              </a:rPr>
              <a:t>and related</a:t>
            </a:r>
            <a:r>
              <a:rPr lang="en-US" sz="2400" b="0" i="0" u="none" strike="noStrike" cap="none" dirty="0">
                <a:solidFill>
                  <a:srgbClr val="000000"/>
                </a:solidFill>
                <a:latin typeface="Calibri"/>
                <a:ea typeface="Calibri"/>
                <a:cs typeface="Calibri"/>
                <a:sym typeface="Calibri"/>
              </a:rPr>
              <a:t> training and outreach.</a:t>
            </a:r>
          </a:p>
          <a:p>
            <a:pPr marL="457200" marR="0" lvl="0" indent="-381000" algn="l" rtl="0">
              <a:lnSpc>
                <a:spcPct val="115000"/>
              </a:lnSpc>
              <a:spcBef>
                <a:spcPts val="0"/>
              </a:spcBef>
              <a:spcAft>
                <a:spcPts val="0"/>
              </a:spcAft>
              <a:buClr>
                <a:srgbClr val="000000"/>
              </a:buClr>
              <a:buSzPct val="100000"/>
              <a:buFont typeface="Calibri"/>
              <a:buChar char="●"/>
            </a:pPr>
            <a:r>
              <a:rPr lang="en-US" sz="2400" b="1" i="0" u="none" strike="noStrike" cap="none" dirty="0">
                <a:solidFill>
                  <a:srgbClr val="0B5394"/>
                </a:solidFill>
                <a:latin typeface="Calibri"/>
                <a:ea typeface="Calibri"/>
                <a:cs typeface="Calibri"/>
                <a:sym typeface="Calibri"/>
              </a:rPr>
              <a:t>guidance</a:t>
            </a:r>
            <a:r>
              <a:rPr lang="en-US" sz="2400" b="0" i="0" u="none" strike="noStrike" cap="none" dirty="0">
                <a:solidFill>
                  <a:srgbClr val="0B5394"/>
                </a:solidFill>
                <a:latin typeface="Calibri"/>
                <a:ea typeface="Calibri"/>
                <a:cs typeface="Calibri"/>
                <a:sym typeface="Calibri"/>
              </a:rPr>
              <a:t> </a:t>
            </a:r>
            <a:r>
              <a:rPr lang="en-US" sz="2400" b="0" i="0" u="none" strike="noStrike" cap="none" dirty="0">
                <a:solidFill>
                  <a:srgbClr val="000000"/>
                </a:solidFill>
                <a:latin typeface="Calibri"/>
                <a:ea typeface="Calibri"/>
                <a:cs typeface="Calibri"/>
                <a:sym typeface="Calibri"/>
              </a:rPr>
              <a:t>about processes </a:t>
            </a:r>
            <a:r>
              <a:rPr lang="en-US" sz="2400" dirty="0">
                <a:latin typeface="Calibri"/>
                <a:ea typeface="Calibri"/>
                <a:cs typeface="Calibri"/>
                <a:sym typeface="Calibri"/>
              </a:rPr>
              <a:t>and</a:t>
            </a:r>
            <a:r>
              <a:rPr lang="en-US" sz="2400" b="0" i="0" u="none" strike="noStrike" cap="none" dirty="0">
                <a:solidFill>
                  <a:srgbClr val="000000"/>
                </a:solidFill>
                <a:latin typeface="Calibri"/>
                <a:ea typeface="Calibri"/>
                <a:cs typeface="Calibri"/>
                <a:sym typeface="Calibri"/>
              </a:rPr>
              <a:t> requirements. </a:t>
            </a:r>
          </a:p>
          <a:p>
            <a:pPr marL="457200" marR="0" lvl="0" indent="-381000" algn="l" rtl="0">
              <a:lnSpc>
                <a:spcPct val="115000"/>
              </a:lnSpc>
              <a:spcBef>
                <a:spcPts val="0"/>
              </a:spcBef>
              <a:spcAft>
                <a:spcPts val="0"/>
              </a:spcAft>
              <a:buClr>
                <a:srgbClr val="000000"/>
              </a:buClr>
              <a:buSzPct val="100000"/>
              <a:buFont typeface="Calibri"/>
              <a:buChar char="●"/>
            </a:pPr>
            <a:r>
              <a:rPr lang="en-US" sz="2400" dirty="0">
                <a:latin typeface="Calibri"/>
                <a:ea typeface="Calibri"/>
                <a:cs typeface="Calibri"/>
                <a:sym typeface="Calibri"/>
              </a:rPr>
              <a:t>contacts with</a:t>
            </a:r>
            <a:r>
              <a:rPr lang="en-US" sz="2400" b="0" i="0" u="none" strike="noStrike" cap="none" dirty="0">
                <a:solidFill>
                  <a:srgbClr val="000000"/>
                </a:solidFill>
                <a:latin typeface="Calibri"/>
                <a:ea typeface="Calibri"/>
                <a:cs typeface="Calibri"/>
                <a:sym typeface="Calibri"/>
              </a:rPr>
              <a:t> </a:t>
            </a:r>
            <a:r>
              <a:rPr lang="en-US" sz="2400" b="1" dirty="0">
                <a:solidFill>
                  <a:srgbClr val="0B5394"/>
                </a:solidFill>
                <a:latin typeface="Calibri"/>
                <a:ea typeface="Calibri"/>
                <a:cs typeface="Calibri"/>
                <a:sym typeface="Calibri"/>
              </a:rPr>
              <a:t>NOAA’s Office for Coastal Management</a:t>
            </a:r>
            <a:r>
              <a:rPr lang="en-US" sz="2400" b="0" i="0" u="none" strike="noStrike" cap="none" dirty="0">
                <a:solidFill>
                  <a:srgbClr val="0B5394"/>
                </a:solidFill>
                <a:latin typeface="Calibri"/>
                <a:ea typeface="Calibri"/>
                <a:cs typeface="Calibri"/>
                <a:sym typeface="Calibri"/>
              </a:rPr>
              <a:t> </a:t>
            </a:r>
            <a:r>
              <a:rPr lang="en-US" sz="2400" b="0" i="0" u="none" strike="noStrike" cap="none" dirty="0">
                <a:solidFill>
                  <a:srgbClr val="000000"/>
                </a:solidFill>
                <a:latin typeface="Calibri"/>
                <a:ea typeface="Calibri"/>
                <a:cs typeface="Calibri"/>
                <a:sym typeface="Calibri"/>
              </a:rPr>
              <a:t>for technical assistance, </a:t>
            </a:r>
            <a:br>
              <a:rPr lang="en-US" sz="2400" b="0" i="0" u="none" strike="noStrike" cap="none" dirty="0">
                <a:solidFill>
                  <a:srgbClr val="000000"/>
                </a:solidFill>
                <a:latin typeface="Calibri"/>
                <a:ea typeface="Calibri"/>
                <a:cs typeface="Calibri"/>
                <a:sym typeface="Calibri"/>
              </a:rPr>
            </a:br>
            <a:r>
              <a:rPr lang="en-US" sz="2400" b="0" i="0" u="none" strike="noStrike" cap="none" dirty="0">
                <a:solidFill>
                  <a:srgbClr val="000000"/>
                </a:solidFill>
                <a:latin typeface="Calibri"/>
                <a:ea typeface="Calibri"/>
                <a:cs typeface="Calibri"/>
                <a:sym typeface="Calibri"/>
              </a:rPr>
              <a:t>information, funding resources, and review and approval</a:t>
            </a:r>
            <a:r>
              <a:rPr lang="en-US" sz="2400" dirty="0">
                <a:latin typeface="Calibri"/>
                <a:ea typeface="Calibri"/>
                <a:cs typeface="Calibri"/>
                <a:sym typeface="Calibri"/>
              </a:rPr>
              <a:t> requirements.</a:t>
            </a:r>
          </a:p>
        </p:txBody>
      </p:sp>
      <p:sp>
        <p:nvSpPr>
          <p:cNvPr id="3" name="Title 2" hidden="1"/>
          <p:cNvSpPr>
            <a:spLocks noGrp="1"/>
          </p:cNvSpPr>
          <p:nvPr>
            <p:ph type="title"/>
          </p:nvPr>
        </p:nvSpPr>
        <p:spPr/>
        <p:txBody>
          <a:bodyPr/>
          <a:lstStyle/>
          <a:p>
            <a:r>
              <a:rPr lang="en-US" dirty="0" smtClean="0"/>
              <a:t>Real world scenario</a:t>
            </a:r>
            <a:endParaRPr lang="en-US"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3" name="Group 2" descr="So imagine the consequences of doing your job without knowing about the CZMA.&#10; &#10;Understanding the CZMA and the national program will provide savings in terms of time, money, and effort, and will make your work and your program more effective."/>
          <p:cNvGrpSpPr/>
          <p:nvPr/>
        </p:nvGrpSpPr>
        <p:grpSpPr>
          <a:xfrm>
            <a:off x="0" y="0"/>
            <a:ext cx="9144000" cy="6110600"/>
            <a:chOff x="0" y="0"/>
            <a:chExt cx="9144000" cy="6110600"/>
          </a:xfrm>
        </p:grpSpPr>
        <p:sp>
          <p:nvSpPr>
            <p:cNvPr id="11" name="Shape 194" title="Decorative element"/>
            <p:cNvSpPr/>
            <p:nvPr/>
          </p:nvSpPr>
          <p:spPr>
            <a:xfrm>
              <a:off x="7729775" y="0"/>
              <a:ext cx="1414200" cy="25863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05" name="Shape 205"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3931919"/>
              <a:ext cx="9144000" cy="2176216"/>
            </a:xfrm>
            <a:prstGeom prst="rect">
              <a:avLst/>
            </a:prstGeom>
            <a:noFill/>
            <a:ln>
              <a:noFill/>
            </a:ln>
          </p:spPr>
        </p:pic>
        <p:pic>
          <p:nvPicPr>
            <p:cNvPr id="207" name="Shape 207"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62473" y="46836"/>
              <a:ext cx="3434100" cy="3885000"/>
            </a:xfrm>
            <a:prstGeom prst="rect">
              <a:avLst/>
            </a:prstGeom>
            <a:noFill/>
            <a:ln>
              <a:noFill/>
            </a:ln>
          </p:spPr>
        </p:pic>
        <p:sp>
          <p:nvSpPr>
            <p:cNvPr id="8" name="Shape 198" title="Scenario graphic"/>
            <p:cNvSpPr/>
            <p:nvPr/>
          </p:nvSpPr>
          <p:spPr>
            <a:xfrm>
              <a:off x="7729775" y="2586276"/>
              <a:ext cx="1414200" cy="3524100"/>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 name="Shape 199"/>
            <p:cNvSpPr txBox="1"/>
            <p:nvPr/>
          </p:nvSpPr>
          <p:spPr>
            <a:xfrm rot="-5400000">
              <a:off x="6354274" y="2766366"/>
              <a:ext cx="4165199" cy="1002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666666"/>
                </a:buClr>
                <a:buSzPct val="25000"/>
                <a:buFont typeface="Open Sans"/>
                <a:buNone/>
              </a:pPr>
              <a:r>
                <a:rPr lang="en-US" sz="4800" b="1" i="0" u="none" strike="noStrike" cap="none">
                  <a:solidFill>
                    <a:srgbClr val="666666"/>
                  </a:solidFill>
                  <a:latin typeface="Open Sans"/>
                  <a:ea typeface="Open Sans"/>
                  <a:cs typeface="Open Sans"/>
                  <a:sym typeface="Open Sans"/>
                </a:rPr>
                <a:t>Scenario</a:t>
              </a:r>
            </a:p>
          </p:txBody>
        </p:sp>
        <p:pic>
          <p:nvPicPr>
            <p:cNvPr id="10" name="Shape 200" title="Decorative element"/>
            <p:cNvPicPr preferRelativeResize="0"/>
            <p:nvPr/>
          </p:nvPicPr>
          <p:blipFill rotWithShape="1">
            <a:blip r:embed="rId6" cstate="email">
              <a:alphaModFix amt="45000"/>
              <a:extLst>
                <a:ext uri="{28A0092B-C50C-407E-A947-70E740481C1C}">
                  <a14:useLocalDpi xmlns:a14="http://schemas.microsoft.com/office/drawing/2010/main"/>
                </a:ext>
              </a:extLst>
            </a:blip>
            <a:srcRect/>
            <a:stretch/>
          </p:blipFill>
          <p:spPr>
            <a:xfrm>
              <a:off x="7729799" y="5442244"/>
              <a:ext cx="1414196" cy="668356"/>
            </a:xfrm>
            <a:prstGeom prst="rect">
              <a:avLst/>
            </a:prstGeom>
            <a:noFill/>
            <a:ln>
              <a:noFill/>
            </a:ln>
          </p:spPr>
        </p:pic>
      </p:grpSp>
      <p:sp>
        <p:nvSpPr>
          <p:cNvPr id="209" name="Shape 209"/>
          <p:cNvSpPr txBox="1"/>
          <p:nvPr/>
        </p:nvSpPr>
        <p:spPr>
          <a:xfrm>
            <a:off x="409600" y="111450"/>
            <a:ext cx="5437500" cy="3704699"/>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spcAft>
                <a:spcPts val="0"/>
              </a:spcAft>
              <a:buClr>
                <a:srgbClr val="000000"/>
              </a:buClr>
              <a:buFont typeface="Arial"/>
              <a:buNone/>
            </a:pPr>
            <a:endParaRPr sz="1400" b="0" i="0" u="none" strike="noStrike" cap="none" dirty="0">
              <a:solidFill>
                <a:srgbClr val="222222"/>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ct val="25000"/>
              <a:buFont typeface="Calibri"/>
              <a:buNone/>
            </a:pPr>
            <a:r>
              <a:rPr lang="en-US" sz="2400" b="1" i="0" u="none" strike="noStrike" cap="none" dirty="0">
                <a:solidFill>
                  <a:srgbClr val="222222"/>
                </a:solidFill>
                <a:latin typeface="Calibri"/>
                <a:ea typeface="Calibri"/>
                <a:cs typeface="Calibri"/>
                <a:sym typeface="Calibri"/>
              </a:rPr>
              <a:t>So imagine the consequences of not knowing about the </a:t>
            </a:r>
            <a:r>
              <a:rPr lang="en-US" sz="2400" b="1" i="0" u="none" strike="noStrike" cap="none" dirty="0">
                <a:solidFill>
                  <a:srgbClr val="0B5394"/>
                </a:solidFill>
                <a:latin typeface="Calibri"/>
                <a:ea typeface="Calibri"/>
                <a:cs typeface="Calibri"/>
                <a:sym typeface="Calibri"/>
              </a:rPr>
              <a:t>CZMA</a:t>
            </a:r>
            <a:r>
              <a:rPr lang="en-US" sz="2400" b="1" i="0" u="none" strike="noStrike" cap="none" dirty="0">
                <a:solidFill>
                  <a:srgbClr val="222222"/>
                </a:solidFill>
                <a:latin typeface="Calibri"/>
                <a:ea typeface="Calibri"/>
                <a:cs typeface="Calibri"/>
                <a:sym typeface="Calibri"/>
              </a:rPr>
              <a:t>... </a:t>
            </a:r>
            <a:br>
              <a:rPr lang="en-US" sz="2400" b="1" i="0" u="none" strike="noStrike" cap="none" dirty="0">
                <a:solidFill>
                  <a:srgbClr val="222222"/>
                </a:solidFill>
                <a:latin typeface="Calibri"/>
                <a:ea typeface="Calibri"/>
                <a:cs typeface="Calibri"/>
                <a:sym typeface="Calibri"/>
              </a:rPr>
            </a:br>
            <a:endParaRPr lang="en-US" sz="2400" b="1" i="0" u="none" strike="noStrike" cap="none" dirty="0">
              <a:solidFill>
                <a:srgbClr val="222222"/>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Font typeface="Arial"/>
              <a:buNone/>
            </a:pPr>
            <a:endParaRPr sz="1400" b="1" i="0" u="none" strike="noStrike" cap="none" dirty="0">
              <a:solidFill>
                <a:srgbClr val="222222"/>
              </a:solidFill>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Real</a:t>
            </a:r>
            <a:r>
              <a:rPr lang="en-US" baseline="0" dirty="0" smtClean="0"/>
              <a:t> world scenario continued</a:t>
            </a:r>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4" name="Group 3" descr="To provide a basic understanding of the CZMA, this presentation will provide &#10;&#10;Part 1&#10;a legislation overview; &#10;an explanation of the how the CZMA program works; &#10;key points to remember about the CZMA; and&#10;a short quiz on Part 1 of this presentation.&#10; &#10;Part 2&#10;An overview of the eight CZMA sections coastal management program staff frequently use."/>
          <p:cNvGrpSpPr/>
          <p:nvPr/>
        </p:nvGrpSpPr>
        <p:grpSpPr>
          <a:xfrm>
            <a:off x="158331" y="125020"/>
            <a:ext cx="8991599" cy="5993259"/>
            <a:chOff x="158331" y="125020"/>
            <a:chExt cx="8991599" cy="5993259"/>
          </a:xfrm>
        </p:grpSpPr>
        <p:pic>
          <p:nvPicPr>
            <p:cNvPr id="215" name="Shape 215" title="Decorative elemen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8331" y="125020"/>
              <a:ext cx="8991599" cy="5993259"/>
            </a:xfrm>
            <a:prstGeom prst="rect">
              <a:avLst/>
            </a:prstGeom>
            <a:noFill/>
            <a:ln>
              <a:noFill/>
            </a:ln>
          </p:spPr>
        </p:pic>
        <p:pic>
          <p:nvPicPr>
            <p:cNvPr id="217" name="Shape 217" title="Decorative elemen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33650" y="278747"/>
              <a:ext cx="4002949" cy="1320048"/>
            </a:xfrm>
            <a:prstGeom prst="rect">
              <a:avLst/>
            </a:prstGeom>
            <a:noFill/>
            <a:ln>
              <a:noFill/>
            </a:ln>
          </p:spPr>
        </p:pic>
      </p:grpSp>
      <p:sp>
        <p:nvSpPr>
          <p:cNvPr id="216" name="Shape 216"/>
          <p:cNvSpPr txBox="1">
            <a:spLocks noGrp="1"/>
          </p:cNvSpPr>
          <p:nvPr>
            <p:ph type="body" idx="1"/>
          </p:nvPr>
        </p:nvSpPr>
        <p:spPr>
          <a:xfrm>
            <a:off x="333648" y="1645408"/>
            <a:ext cx="7636459" cy="4472871"/>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3600" b="1" i="0" u="none" strike="noStrike" cap="none" dirty="0">
                <a:solidFill>
                  <a:srgbClr val="434343"/>
                </a:solidFill>
                <a:latin typeface="Calibri"/>
                <a:ea typeface="Calibri"/>
                <a:cs typeface="Calibri"/>
                <a:sym typeface="Calibri"/>
              </a:rPr>
              <a:t>Part 1</a:t>
            </a:r>
            <a:br>
              <a:rPr lang="en-US" sz="3600" b="1" i="0" u="none" strike="noStrike" cap="none" dirty="0">
                <a:solidFill>
                  <a:srgbClr val="434343"/>
                </a:solidFill>
                <a:latin typeface="Calibri"/>
                <a:ea typeface="Calibri"/>
                <a:cs typeface="Calibri"/>
                <a:sym typeface="Calibri"/>
              </a:rPr>
            </a:br>
            <a:r>
              <a:rPr lang="en-US" sz="3600" b="1" i="0" u="none" strike="noStrike" cap="none" dirty="0">
                <a:solidFill>
                  <a:srgbClr val="434343"/>
                </a:solidFill>
                <a:latin typeface="Calibri"/>
                <a:ea typeface="Calibri"/>
                <a:cs typeface="Calibri"/>
                <a:sym typeface="Calibri"/>
              </a:rPr>
              <a:t>   </a:t>
            </a:r>
            <a:r>
              <a:rPr lang="en-US" sz="3600" b="1" i="0" u="none" strike="noStrike" cap="none" dirty="0" smtClean="0">
                <a:solidFill>
                  <a:srgbClr val="434343"/>
                </a:solidFill>
                <a:latin typeface="Calibri"/>
                <a:ea typeface="Calibri"/>
                <a:cs typeface="Calibri"/>
                <a:sym typeface="Calibri"/>
              </a:rPr>
              <a:t>Overview</a:t>
            </a:r>
            <a:endParaRPr lang="en-US" sz="3600" b="1" i="0" u="none" strike="noStrike" cap="none" dirty="0">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r>
              <a:rPr lang="en-US" sz="3600" b="1" i="0" u="none" strike="noStrike" cap="none" dirty="0">
                <a:solidFill>
                  <a:srgbClr val="434343"/>
                </a:solidFill>
                <a:latin typeface="Calibri"/>
                <a:ea typeface="Calibri"/>
                <a:cs typeface="Calibri"/>
                <a:sym typeface="Calibri"/>
              </a:rPr>
              <a:t>​   How it works​</a:t>
            </a:r>
          </a:p>
          <a:p>
            <a:pPr marL="0" marR="0" lvl="0" indent="0" algn="l" rtl="0">
              <a:lnSpc>
                <a:spcPct val="100000"/>
              </a:lnSpc>
              <a:spcBef>
                <a:spcPts val="0"/>
              </a:spcBef>
              <a:spcAft>
                <a:spcPts val="0"/>
              </a:spcAft>
              <a:buClr>
                <a:schemeClr val="dk1"/>
              </a:buClr>
              <a:buSzPct val="25000"/>
              <a:buFont typeface="Arial"/>
              <a:buNone/>
            </a:pPr>
            <a:r>
              <a:rPr lang="en-US" sz="3600" b="1" i="0" u="none" strike="noStrike" cap="none" dirty="0">
                <a:solidFill>
                  <a:srgbClr val="434343"/>
                </a:solidFill>
                <a:latin typeface="Calibri"/>
                <a:ea typeface="Calibri"/>
                <a:cs typeface="Calibri"/>
                <a:sym typeface="Calibri"/>
              </a:rPr>
              <a:t>   Key Points</a:t>
            </a:r>
          </a:p>
          <a:p>
            <a:pPr marL="0" marR="0" lvl="0" indent="0" algn="l" rtl="0">
              <a:lnSpc>
                <a:spcPct val="100000"/>
              </a:lnSpc>
              <a:spcBef>
                <a:spcPts val="0"/>
              </a:spcBef>
              <a:spcAft>
                <a:spcPts val="0"/>
              </a:spcAft>
              <a:buClr>
                <a:schemeClr val="dk1"/>
              </a:buClr>
              <a:buSzPct val="25000"/>
              <a:buFont typeface="Arial"/>
              <a:buNone/>
            </a:pPr>
            <a:r>
              <a:rPr lang="en-US" sz="3600" b="1" i="0" u="none" strike="noStrike" cap="none" dirty="0">
                <a:solidFill>
                  <a:srgbClr val="434343"/>
                </a:solidFill>
                <a:latin typeface="Calibri"/>
                <a:ea typeface="Calibri"/>
                <a:cs typeface="Calibri"/>
                <a:sym typeface="Calibri"/>
              </a:rPr>
              <a:t>   Quiz​</a:t>
            </a:r>
          </a:p>
          <a:p>
            <a:pPr marL="0" marR="0" lvl="0" indent="0" algn="l" rtl="0">
              <a:lnSpc>
                <a:spcPct val="100000"/>
              </a:lnSpc>
              <a:spcBef>
                <a:spcPts val="0"/>
              </a:spcBef>
              <a:spcAft>
                <a:spcPts val="0"/>
              </a:spcAft>
              <a:buClr>
                <a:schemeClr val="dk1"/>
              </a:buClr>
              <a:buSzPct val="25000"/>
              <a:buFont typeface="Arial"/>
              <a:buNone/>
            </a:pPr>
            <a:endParaRPr sz="1400" b="1" i="0" u="none" strike="noStrike" cap="none" dirty="0">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r>
              <a:rPr lang="en-US" sz="3600" b="1" i="0" u="none" strike="noStrike" cap="none" dirty="0">
                <a:solidFill>
                  <a:srgbClr val="434343"/>
                </a:solidFill>
                <a:latin typeface="Calibri"/>
                <a:ea typeface="Calibri"/>
                <a:cs typeface="Calibri"/>
                <a:sym typeface="Calibri"/>
              </a:rPr>
              <a:t>Part 2</a:t>
            </a:r>
          </a:p>
          <a:p>
            <a:pPr marL="0" marR="0" lvl="0" indent="0" algn="l" rtl="0">
              <a:lnSpc>
                <a:spcPct val="100000"/>
              </a:lnSpc>
              <a:spcBef>
                <a:spcPts val="0"/>
              </a:spcBef>
              <a:spcAft>
                <a:spcPts val="0"/>
              </a:spcAft>
              <a:buClr>
                <a:schemeClr val="dk1"/>
              </a:buClr>
              <a:buSzPct val="25000"/>
              <a:buFont typeface="Arial"/>
              <a:buNone/>
            </a:pPr>
            <a:r>
              <a:rPr lang="en-US" sz="3600" b="1" i="0" u="none" strike="noStrike" cap="none" dirty="0">
                <a:solidFill>
                  <a:srgbClr val="434343"/>
                </a:solidFill>
                <a:latin typeface="Calibri"/>
                <a:ea typeface="Calibri"/>
                <a:cs typeface="Calibri"/>
                <a:sym typeface="Calibri"/>
              </a:rPr>
              <a:t>   Eight Good-to-Know CZMA Sections </a:t>
            </a:r>
          </a:p>
          <a:p>
            <a:pPr marL="0" marR="0" lvl="0" indent="0" algn="l" rtl="0">
              <a:lnSpc>
                <a:spcPct val="115000"/>
              </a:lnSpc>
              <a:spcBef>
                <a:spcPts val="0"/>
              </a:spcBef>
              <a:spcAft>
                <a:spcPts val="0"/>
              </a:spcAft>
              <a:buClr>
                <a:schemeClr val="dk1"/>
              </a:buClr>
              <a:buSzPct val="25000"/>
              <a:buFont typeface="Arial"/>
              <a:buNone/>
            </a:pPr>
            <a:endParaRPr sz="3600" b="0" i="0" u="none" strike="noStrike" cap="none" dirty="0">
              <a:solidFill>
                <a:srgbClr val="434343"/>
              </a:solidFill>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Table</a:t>
            </a:r>
            <a:r>
              <a:rPr lang="en-US" baseline="0" dirty="0" smtClean="0"/>
              <a:t> of contents</a:t>
            </a:r>
            <a:endParaRPr lang="en-US"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Jqnmyvim"/>
  <p:tag name="ARTICULATE_SLIDE_COUNT" val="5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7068</TotalTime>
  <Words>3319</Words>
  <Application>Microsoft Office PowerPoint</Application>
  <PresentationFormat>On-screen Show (4:3)</PresentationFormat>
  <Paragraphs>721</Paragraphs>
  <Slides>57</Slides>
  <Notes>57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Open Sans</vt:lpstr>
      <vt:lpstr>Calibri</vt:lpstr>
      <vt:lpstr>Times New Roman</vt:lpstr>
      <vt:lpstr>Courier New</vt:lpstr>
      <vt:lpstr>Noto Sans Symbols</vt:lpstr>
      <vt:lpstr>Office Theme</vt:lpstr>
      <vt:lpstr>Coastal Zone Management Act Overview</vt:lpstr>
      <vt:lpstr>Relevance to new coastal program staff</vt:lpstr>
      <vt:lpstr>How your work  relates to the CZMA  </vt:lpstr>
      <vt:lpstr>How your work furthers coastal  management  goals </vt:lpstr>
      <vt:lpstr>Your CZMA partners </vt:lpstr>
      <vt:lpstr>Imagine…  Your coastal management program is considering a living shorelines policy.   And you are responsible for leading the development of this plan. </vt:lpstr>
      <vt:lpstr>Real world scenario</vt:lpstr>
      <vt:lpstr>Real world scenario continued</vt:lpstr>
      <vt:lpstr>Table of contents</vt:lpstr>
      <vt:lpstr>State of the Coast 45+ years ago </vt:lpstr>
      <vt:lpstr> Coastal Zone Management Act (CZMA)</vt:lpstr>
      <vt:lpstr>National Coastal Zone Management Program 34 State Programs</vt:lpstr>
      <vt:lpstr>National Estuarine Research Reserve System  29 Sites </vt:lpstr>
      <vt:lpstr>The CZMA network increases effectiveness  </vt:lpstr>
      <vt:lpstr>CZMA Approaches and Support</vt:lpstr>
      <vt:lpstr> Emphasis: Comprehensive Balanced Proactive Coordinated</vt:lpstr>
      <vt:lpstr>Coastal Management Program Goals 1</vt:lpstr>
      <vt:lpstr>Coastal Management Program Goals 2</vt:lpstr>
      <vt:lpstr>Coastal Management Program Goals 3</vt:lpstr>
      <vt:lpstr>Coastal Management Program Goals 4</vt:lpstr>
      <vt:lpstr>Coastal Management Program Goals 5</vt:lpstr>
      <vt:lpstr>Coastal Management Program Goals 6</vt:lpstr>
      <vt:lpstr>Coastal Management Program Goals 7</vt:lpstr>
      <vt:lpstr>Basic Requirements</vt:lpstr>
      <vt:lpstr>Benefits of Participation  in the National Coastal Zone Management Program</vt:lpstr>
      <vt:lpstr>Partnership</vt:lpstr>
      <vt:lpstr>State Roles</vt:lpstr>
      <vt:lpstr>Federal Roles - NOAA</vt:lpstr>
      <vt:lpstr>NOAA Office for Coastal Management</vt:lpstr>
      <vt:lpstr>The CZMA helps you  help the coastal zone </vt:lpstr>
      <vt:lpstr>Key Points 1</vt:lpstr>
      <vt:lpstr>Key Points 2</vt:lpstr>
      <vt:lpstr>Key Points 3</vt:lpstr>
      <vt:lpstr>Key Points 4</vt:lpstr>
      <vt:lpstr>Key Points 5</vt:lpstr>
      <vt:lpstr>Key Points 6</vt:lpstr>
      <vt:lpstr>Support</vt:lpstr>
      <vt:lpstr>Quiz</vt:lpstr>
      <vt:lpstr>CZMA “good-to-know” sections</vt:lpstr>
      <vt:lpstr> 8 Good-to-Know Sections of the CZMA  </vt:lpstr>
      <vt:lpstr>304: Definitions</vt:lpstr>
      <vt:lpstr>Good to Know  because a common understanding of the terms used is necessary for the successful development and implementation of a coastal management program.        </vt:lpstr>
      <vt:lpstr>306: Program Requirements and  Implementation</vt:lpstr>
      <vt:lpstr>306: Good to Know</vt:lpstr>
      <vt:lpstr>306A Coastal Resource Improvement Program</vt:lpstr>
      <vt:lpstr>Good to Know because it explains what types of projects are eligible for 306A funding</vt:lpstr>
      <vt:lpstr>307: Federal Consistency</vt:lpstr>
      <vt:lpstr> Good to Know  because it is a unique and powerful tool coastal management programs use to work with federal agencies to manage coastal activities and resources  </vt:lpstr>
      <vt:lpstr>309: Coastal Zone Enhancement Grants</vt:lpstr>
      <vt:lpstr>309: Good to Know</vt:lpstr>
      <vt:lpstr>312: Review of Performance</vt:lpstr>
      <vt:lpstr>312: Good to Know</vt:lpstr>
      <vt:lpstr>315: National Estuarine Research Reserves System</vt:lpstr>
      <vt:lpstr>315: Good to Know</vt:lpstr>
      <vt:lpstr>6217: Coastal Nonpoint Pollution Control Program</vt:lpstr>
      <vt:lpstr>6217: Good to Know</vt:lpstr>
      <vt:lpstr>CZMA Overview online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CZMA Overview</dc:title>
  <dc:subject>CZMA Overview</dc:subject>
  <dc:creator>NOAA NOS Office for Coastal Management</dc:creator>
  <cp:keywords>CZMA, Overview</cp:keywords>
  <cp:lastModifiedBy>Sarah Van Der Schalie</cp:lastModifiedBy>
  <cp:revision>66</cp:revision>
  <dcterms:modified xsi:type="dcterms:W3CDTF">2019-10-15T22:03:17Z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act Information">
    <vt:lpwstr>coastal.info@noaa.gov</vt:lpwstr>
  </property>
  <property fmtid="{D5CDD505-2E9C-101B-9397-08002B2CF9AE}" pid="3" name="ArticulateGUID">
    <vt:lpwstr>53F66222-70DA-41E3-9399-32FD539A8514</vt:lpwstr>
  </property>
  <property fmtid="{D5CDD505-2E9C-101B-9397-08002B2CF9AE}" pid="4" name="ArticulatePath">
    <vt:lpwstr>CZMA Overview Final</vt:lpwstr>
  </property>
</Properties>
</file>