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5143500" type="screen16x9"/>
  <p:notesSz cx="6858000" cy="9144000"/>
  <p:custDataLst>
    <p:tags r:id="rId7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85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 name="Google Shape;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 name="Google Shape;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Google Shape;524;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5" descr="Greyed out image of the steps to resilience framework icon with gears and north america map" title="Resilience Toolkit Logo.png"/>
          <p:cNvPicPr preferRelativeResize="0"/>
          <p:nvPr/>
        </p:nvPicPr>
        <p:blipFill rotWithShape="1">
          <a:blip r:embed="rId4">
            <a:alphaModFix amt="30000"/>
          </a:blip>
          <a:srcRect/>
          <a:stretch/>
        </p:blipFill>
        <p:spPr>
          <a:xfrm>
            <a:off x="2528825" y="528575"/>
            <a:ext cx="4086349" cy="4086349"/>
          </a:xfrm>
          <a:prstGeom prst="rect">
            <a:avLst/>
          </a:prstGeom>
          <a:noFill/>
          <a:ln>
            <a:noFill/>
          </a:ln>
        </p:spPr>
      </p:pic>
      <p:sp>
        <p:nvSpPr>
          <p:cNvPr id="24" name="Google Shape;24;p5"/>
          <p:cNvSpPr txBox="1">
            <a:spLocks noGrp="1"/>
          </p:cNvSpPr>
          <p:nvPr>
            <p:ph type="title" idx="4294967295"/>
          </p:nvPr>
        </p:nvSpPr>
        <p:spPr>
          <a:xfrm>
            <a:off x="199500" y="1517400"/>
            <a:ext cx="8745000" cy="2047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 sz="6000" b="0" i="0" u="none" strike="noStrike" cap="none">
                <a:solidFill>
                  <a:srgbClr val="000000"/>
                </a:solidFill>
                <a:latin typeface="Arial"/>
                <a:ea typeface="Arial"/>
                <a:cs typeface="Arial"/>
                <a:sym typeface="Arial"/>
              </a:rPr>
              <a:t>Steps to Resilience</a:t>
            </a:r>
            <a:endParaRPr/>
          </a:p>
          <a:p>
            <a:pPr marL="0" marR="0" lvl="0" indent="0" algn="ctr" rtl="0">
              <a:lnSpc>
                <a:spcPct val="100000"/>
              </a:lnSpc>
              <a:spcBef>
                <a:spcPts val="0"/>
              </a:spcBef>
              <a:spcAft>
                <a:spcPts val="0"/>
              </a:spcAft>
              <a:buClr>
                <a:srgbClr val="000000"/>
              </a:buClr>
              <a:buSzPts val="6100"/>
              <a:buFont typeface="Arial"/>
              <a:buNone/>
            </a:pPr>
            <a:r>
              <a:rPr lang="en" sz="6100" b="1" i="0" u="none" strike="noStrike" cap="none">
                <a:solidFill>
                  <a:srgbClr val="000000"/>
                </a:solidFill>
                <a:latin typeface="Arial"/>
                <a:ea typeface="Arial"/>
                <a:cs typeface="Arial"/>
                <a:sym typeface="Arial"/>
              </a:rPr>
              <a:t>Slide Deck Templates</a:t>
            </a: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Our Champions</a:t>
            </a:r>
            <a:endParaRPr/>
          </a:p>
        </p:txBody>
      </p:sp>
      <p:sp>
        <p:nvSpPr>
          <p:cNvPr id="87" name="Google Shape;87;p14"/>
          <p:cNvSpPr txBox="1">
            <a:spLocks noGrp="1"/>
          </p:cNvSpPr>
          <p:nvPr>
            <p:ph type="body" idx="1"/>
          </p:nvPr>
        </p:nvSpPr>
        <p:spPr>
          <a:xfrm>
            <a:off x="311700" y="1152475"/>
            <a:ext cx="35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Introduction of champions (if applicable) and their roles</a:t>
            </a:r>
            <a:endParaRPr/>
          </a:p>
        </p:txBody>
      </p:sp>
      <p:sp>
        <p:nvSpPr>
          <p:cNvPr id="88" name="Google Shape;88;p14"/>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photo(s) of champions.</a:t>
            </a:r>
            <a:endParaRPr sz="1400" b="0" i="0" u="none" strike="noStrike" cap="none">
              <a:solidFill>
                <a:schemeClr val="dk2"/>
              </a:solidFill>
              <a:latin typeface="Arial"/>
              <a:ea typeface="Arial"/>
              <a:cs typeface="Arial"/>
              <a:sym typeface="Arial"/>
            </a:endParaRPr>
          </a:p>
        </p:txBody>
      </p:sp>
      <p:pic>
        <p:nvPicPr>
          <p:cNvPr id="89" name="Google Shape;89;p14"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Get Involved!</a:t>
            </a:r>
            <a:endParaRPr/>
          </a:p>
        </p:txBody>
      </p:sp>
      <p:sp>
        <p:nvSpPr>
          <p:cNvPr id="95" name="Google Shape;95;p15"/>
          <p:cNvSpPr txBox="1">
            <a:spLocks noGrp="1"/>
          </p:cNvSpPr>
          <p:nvPr>
            <p:ph type="body" idx="1"/>
          </p:nvPr>
        </p:nvSpPr>
        <p:spPr>
          <a:xfrm>
            <a:off x="311700" y="1152475"/>
            <a:ext cx="37245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Discuss opportunities for community engagement throughout the project.</a:t>
            </a:r>
            <a:endParaRPr/>
          </a:p>
          <a:p>
            <a:pPr marL="0" lvl="0" indent="0" algn="l" rtl="0">
              <a:lnSpc>
                <a:spcPct val="115000"/>
              </a:lnSpc>
              <a:spcBef>
                <a:spcPts val="1200"/>
              </a:spcBef>
              <a:spcAft>
                <a:spcPts val="1200"/>
              </a:spcAft>
              <a:buSzPts val="1800"/>
              <a:buNone/>
            </a:pPr>
            <a:r>
              <a:rPr lang="en"/>
              <a:t>How can people participate?</a:t>
            </a:r>
            <a:endParaRPr/>
          </a:p>
        </p:txBody>
      </p:sp>
      <p:sp>
        <p:nvSpPr>
          <p:cNvPr id="96" name="Google Shape;96;p15"/>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photo(s) of the community.</a:t>
            </a:r>
            <a:endParaRPr sz="1400" b="0" i="0" u="none" strike="noStrike" cap="none">
              <a:solidFill>
                <a:schemeClr val="dk2"/>
              </a:solidFill>
              <a:latin typeface="Arial"/>
              <a:ea typeface="Arial"/>
              <a:cs typeface="Arial"/>
              <a:sym typeface="Arial"/>
            </a:endParaRPr>
          </a:p>
        </p:txBody>
      </p:sp>
      <p:pic>
        <p:nvPicPr>
          <p:cNvPr id="97" name="Google Shape;97;p15"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Questions and Answers</a:t>
            </a:r>
            <a:endParaRPr/>
          </a:p>
        </p:txBody>
      </p:sp>
      <p:sp>
        <p:nvSpPr>
          <p:cNvPr id="103" name="Google Shape;10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Open the floor for questions.</a:t>
            </a:r>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What’s Next?</a:t>
            </a:r>
            <a:endParaRPr/>
          </a:p>
        </p:txBody>
      </p:sp>
      <p:sp>
        <p:nvSpPr>
          <p:cNvPr id="109" name="Google Shape;109;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Review key decisions and action items.</a:t>
            </a:r>
            <a:endParaRPr/>
          </a:p>
          <a:p>
            <a:pPr marL="0" lvl="0" indent="0" algn="l" rtl="0">
              <a:lnSpc>
                <a:spcPct val="115000"/>
              </a:lnSpc>
              <a:spcBef>
                <a:spcPts val="1200"/>
              </a:spcBef>
              <a:spcAft>
                <a:spcPts val="0"/>
              </a:spcAft>
              <a:buSzPts val="1800"/>
              <a:buNone/>
            </a:pPr>
            <a:r>
              <a:rPr lang="en"/>
              <a:t>Assign responsibilities and deadlines.</a:t>
            </a:r>
            <a:endParaRPr/>
          </a:p>
          <a:p>
            <a:pPr marL="0" lvl="0" indent="0" algn="l" rtl="0">
              <a:lnSpc>
                <a:spcPct val="115000"/>
              </a:lnSpc>
              <a:spcBef>
                <a:spcPts val="1200"/>
              </a:spcBef>
              <a:spcAft>
                <a:spcPts val="1200"/>
              </a:spcAft>
              <a:buSzPts val="1800"/>
              <a:buNone/>
            </a:pPr>
            <a:r>
              <a:rPr lang="en"/>
              <a:t>Determine how future information will be shared.</a:t>
            </a:r>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445025"/>
            <a:ext cx="4260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Thank You</a:t>
            </a:r>
            <a:endParaRPr/>
          </a:p>
        </p:txBody>
      </p:sp>
      <p:sp>
        <p:nvSpPr>
          <p:cNvPr id="115" name="Google Shape;115;p18"/>
          <p:cNvSpPr txBox="1">
            <a:spLocks noGrp="1"/>
          </p:cNvSpPr>
          <p:nvPr>
            <p:ph type="body" idx="1"/>
          </p:nvPr>
        </p:nvSpPr>
        <p:spPr>
          <a:xfrm>
            <a:off x="311700" y="1152475"/>
            <a:ext cx="35832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Briefly evaluate the meeting.</a:t>
            </a:r>
            <a:endParaRPr/>
          </a:p>
          <a:p>
            <a:pPr marL="0" lvl="0" indent="0" algn="l" rtl="0">
              <a:lnSpc>
                <a:spcPct val="115000"/>
              </a:lnSpc>
              <a:spcBef>
                <a:spcPts val="1200"/>
              </a:spcBef>
              <a:spcAft>
                <a:spcPts val="1200"/>
              </a:spcAft>
              <a:buSzPts val="1800"/>
              <a:buNone/>
            </a:pPr>
            <a:r>
              <a:rPr lang="en"/>
              <a:t>Thank attendees for their participation.</a:t>
            </a:r>
            <a:endParaRPr/>
          </a:p>
        </p:txBody>
      </p:sp>
      <p:sp>
        <p:nvSpPr>
          <p:cNvPr id="116" name="Google Shape;116;p18"/>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Optional: Contact information</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[Name]</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[Email]</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1000"/>
              </a:spcAft>
              <a:buClr>
                <a:srgbClr val="000000"/>
              </a:buClr>
              <a:buSzPts val="1600"/>
              <a:buFont typeface="Arial"/>
              <a:buNone/>
            </a:pPr>
            <a:r>
              <a:rPr lang="en" sz="1600" b="0" i="0" u="none" strike="noStrike" cap="none">
                <a:solidFill>
                  <a:schemeClr val="dk2"/>
                </a:solidFill>
                <a:latin typeface="Arial"/>
                <a:ea typeface="Arial"/>
                <a:cs typeface="Arial"/>
                <a:sym typeface="Arial"/>
              </a:rPr>
              <a:t>[Phone]</a:t>
            </a:r>
            <a:endParaRPr sz="1600" b="0" i="0" u="none" strike="noStrike" cap="none">
              <a:solidFill>
                <a:schemeClr val="dk2"/>
              </a:solidFill>
              <a:latin typeface="Arial"/>
              <a:ea typeface="Arial"/>
              <a:cs typeface="Arial"/>
              <a:sym typeface="Arial"/>
            </a:endParaRPr>
          </a:p>
        </p:txBody>
      </p:sp>
      <p:pic>
        <p:nvPicPr>
          <p:cNvPr id="117" name="Google Shape;117;p18" descr="Call, contact us icon, communication / orange color (Provided by Getty Images)"/>
          <p:cNvPicPr preferRelativeResize="0"/>
          <p:nvPr/>
        </p:nvPicPr>
        <p:blipFill rotWithShape="1">
          <a:blip r:embed="rId4">
            <a:alphaModFix/>
          </a:blip>
          <a:srcRect/>
          <a:stretch/>
        </p:blipFill>
        <p:spPr>
          <a:xfrm>
            <a:off x="6131425" y="1186037"/>
            <a:ext cx="1139676" cy="1139676"/>
          </a:xfrm>
          <a:prstGeom prst="rect">
            <a:avLst/>
          </a:prstGeom>
          <a:noFill/>
          <a:ln>
            <a:no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9" descr="Greyed out image of the steps to resilience framework icon with gears and north america map" title="Resilience Toolkit Logo.png"/>
          <p:cNvPicPr preferRelativeResize="0"/>
          <p:nvPr/>
        </p:nvPicPr>
        <p:blipFill rotWithShape="1">
          <a:blip r:embed="rId4">
            <a:alphaModFix amt="30000"/>
          </a:blip>
          <a:srcRect/>
          <a:stretch/>
        </p:blipFill>
        <p:spPr>
          <a:xfrm>
            <a:off x="2528825" y="528575"/>
            <a:ext cx="4086349" cy="4086349"/>
          </a:xfrm>
          <a:prstGeom prst="rect">
            <a:avLst/>
          </a:prstGeom>
          <a:noFill/>
          <a:ln>
            <a:noFill/>
          </a:ln>
        </p:spPr>
      </p:pic>
      <p:sp>
        <p:nvSpPr>
          <p:cNvPr id="123" name="Google Shape;123;p19"/>
          <p:cNvSpPr txBox="1">
            <a:spLocks noGrp="1"/>
          </p:cNvSpPr>
          <p:nvPr>
            <p:ph type="title" idx="4294967295"/>
          </p:nvPr>
        </p:nvSpPr>
        <p:spPr>
          <a:xfrm>
            <a:off x="571500" y="1371150"/>
            <a:ext cx="80010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chemeClr val="dk2"/>
                </a:solidFill>
                <a:latin typeface="Arial"/>
                <a:ea typeface="Arial"/>
                <a:cs typeface="Arial"/>
                <a:sym typeface="Arial"/>
              </a:rPr>
              <a:t>End of </a:t>
            </a:r>
            <a:r>
              <a:rPr lang="en" sz="7200" b="1" i="0" u="none" strike="noStrike" cap="none">
                <a:solidFill>
                  <a:srgbClr val="0085CA"/>
                </a:solidFill>
                <a:latin typeface="Arial"/>
                <a:ea typeface="Arial"/>
                <a:cs typeface="Arial"/>
                <a:sym typeface="Arial"/>
              </a:rPr>
              <a:t>Project Kickoff</a:t>
            </a:r>
            <a:r>
              <a:rPr lang="en" sz="7200" b="1" i="0" u="none" strike="noStrike" cap="none">
                <a:solidFill>
                  <a:schemeClr val="dk2"/>
                </a:solidFill>
                <a:latin typeface="Arial"/>
                <a:ea typeface="Arial"/>
                <a:cs typeface="Arial"/>
                <a:sym typeface="Arial"/>
              </a:rPr>
              <a:t> Slides</a:t>
            </a:r>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descr="hold icon. Filled hold icon for website design and mobile, app development. hold icon from filled essential compilation collection isolated on black background. (Provided by Getty Images)"/>
          <p:cNvPicPr preferRelativeResize="0"/>
          <p:nvPr/>
        </p:nvPicPr>
        <p:blipFill rotWithShape="1">
          <a:blip r:embed="rId4">
            <a:alphaModFix/>
          </a:blip>
          <a:srcRect/>
          <a:stretch/>
        </p:blipFill>
        <p:spPr>
          <a:xfrm>
            <a:off x="1535750" y="649600"/>
            <a:ext cx="1083300" cy="1083300"/>
          </a:xfrm>
          <a:prstGeom prst="roundRect">
            <a:avLst>
              <a:gd name="adj" fmla="val 10790"/>
            </a:avLst>
          </a:prstGeom>
          <a:noFill/>
          <a:ln>
            <a:noFill/>
          </a:ln>
        </p:spPr>
      </p:pic>
      <p:sp>
        <p:nvSpPr>
          <p:cNvPr id="129" name="Google Shape;129;p20"/>
          <p:cNvSpPr txBox="1">
            <a:spLocks noGrp="1"/>
          </p:cNvSpPr>
          <p:nvPr>
            <p:ph type="title" idx="4294967295"/>
          </p:nvPr>
        </p:nvSpPr>
        <p:spPr>
          <a:xfrm>
            <a:off x="1427850" y="898750"/>
            <a:ext cx="6288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dk2"/>
                </a:solidFill>
                <a:latin typeface="Arial"/>
                <a:ea typeface="Arial"/>
                <a:cs typeface="Arial"/>
                <a:sym typeface="Arial"/>
              </a:rPr>
              <a:t>TRANSITION SLIDE 01</a:t>
            </a:r>
            <a:endParaRPr/>
          </a:p>
        </p:txBody>
      </p:sp>
      <p:sp>
        <p:nvSpPr>
          <p:cNvPr id="130" name="Google Shape;130;p20"/>
          <p:cNvSpPr txBox="1"/>
          <p:nvPr/>
        </p:nvSpPr>
        <p:spPr>
          <a:xfrm>
            <a:off x="2822250" y="1937725"/>
            <a:ext cx="3499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This slide is used between template slide decks.</a:t>
            </a:r>
            <a:endParaRPr sz="18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2400" b="1"/>
              <a:t>REVIEWING EXPOSURE</a:t>
            </a:r>
            <a:endParaRPr sz="2400" b="1"/>
          </a:p>
          <a:p>
            <a:pPr marL="0" lvl="0" indent="0" algn="ctr" rtl="0">
              <a:lnSpc>
                <a:spcPct val="100000"/>
              </a:lnSpc>
              <a:spcBef>
                <a:spcPts val="0"/>
              </a:spcBef>
              <a:spcAft>
                <a:spcPts val="0"/>
              </a:spcAft>
              <a:buSzPts val="5200"/>
              <a:buNone/>
            </a:pPr>
            <a:r>
              <a:rPr lang="en"/>
              <a:t>[Project Name]</a:t>
            </a:r>
            <a:endParaRPr/>
          </a:p>
        </p:txBody>
      </p:sp>
      <p:sp>
        <p:nvSpPr>
          <p:cNvPr id="136" name="Google Shape;136;p21"/>
          <p:cNvSpPr txBox="1">
            <a:spLocks noGrp="1"/>
          </p:cNvSpPr>
          <p:nvPr>
            <p:ph type="subTitle" idx="1"/>
          </p:nvPr>
        </p:nvSpPr>
        <p:spPr>
          <a:xfrm>
            <a:off x="311700" y="2834125"/>
            <a:ext cx="8520600" cy="87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SzPts val="2800"/>
              <a:buNone/>
            </a:pPr>
            <a:r>
              <a:rPr lang="en" sz="2100" b="1"/>
              <a:t>Date:</a:t>
            </a:r>
            <a:r>
              <a:rPr lang="en" sz="2100"/>
              <a:t> [Date]</a:t>
            </a:r>
            <a:endParaRPr sz="2100"/>
          </a:p>
          <a:p>
            <a:pPr marL="0" lvl="0" indent="0" algn="ctr" rtl="0">
              <a:lnSpc>
                <a:spcPct val="115000"/>
              </a:lnSpc>
              <a:spcBef>
                <a:spcPts val="0"/>
              </a:spcBef>
              <a:spcAft>
                <a:spcPts val="0"/>
              </a:spcAft>
              <a:buSzPts val="2800"/>
              <a:buNone/>
            </a:pPr>
            <a:r>
              <a:rPr lang="en" sz="2100" b="1"/>
              <a:t>Time:</a:t>
            </a:r>
            <a:r>
              <a:rPr lang="en" sz="2100"/>
              <a:t> [Start Time] – [End Time]</a:t>
            </a:r>
            <a:endParaRPr sz="21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Reviewing Exposure: Welcome!</a:t>
            </a:r>
            <a:endParaRPr/>
          </a:p>
        </p:txBody>
      </p:sp>
      <p:sp>
        <p:nvSpPr>
          <p:cNvPr id="142" name="Google Shape;14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 welcome message from the facilitator</a:t>
            </a:r>
            <a:endParaRPr/>
          </a:p>
          <a:p>
            <a:pPr marL="0" lvl="0" indent="0" algn="l" rtl="0">
              <a:lnSpc>
                <a:spcPct val="115000"/>
              </a:lnSpc>
              <a:spcBef>
                <a:spcPts val="1200"/>
              </a:spcBef>
              <a:spcAft>
                <a:spcPts val="0"/>
              </a:spcAft>
              <a:buSzPts val="1800"/>
              <a:buNone/>
            </a:pPr>
            <a:r>
              <a:rPr lang="en" b="1"/>
              <a:t>Objectives</a:t>
            </a:r>
            <a:endParaRPr b="1"/>
          </a:p>
          <a:p>
            <a:pPr marL="457200" lvl="0" indent="-342900" algn="l" rtl="0">
              <a:lnSpc>
                <a:spcPct val="115000"/>
              </a:lnSpc>
              <a:spcBef>
                <a:spcPts val="1200"/>
              </a:spcBef>
              <a:spcAft>
                <a:spcPts val="0"/>
              </a:spcAft>
              <a:buSzPts val="1800"/>
              <a:buChar char="●"/>
            </a:pPr>
            <a:r>
              <a:rPr lang="en"/>
              <a:t>Provide an overview of identified climate-related hazards, people and community assets, and asset themes.</a:t>
            </a:r>
            <a:endParaRPr/>
          </a:p>
          <a:p>
            <a:pPr marL="457200" lvl="0" indent="-342900" algn="l" rtl="0">
              <a:lnSpc>
                <a:spcPct val="115000"/>
              </a:lnSpc>
              <a:spcBef>
                <a:spcPts val="0"/>
              </a:spcBef>
              <a:spcAft>
                <a:spcPts val="0"/>
              </a:spcAft>
              <a:buSzPts val="1800"/>
              <a:buChar char="●"/>
            </a:pPr>
            <a:r>
              <a:rPr lang="en"/>
              <a:t>Review progress in collecting data on exposure to climate-related hazards.</a:t>
            </a:r>
            <a:endParaRPr/>
          </a:p>
          <a:p>
            <a:pPr marL="457200" lvl="0" indent="-342900" algn="l" rtl="0">
              <a:lnSpc>
                <a:spcPct val="115000"/>
              </a:lnSpc>
              <a:spcBef>
                <a:spcPts val="0"/>
              </a:spcBef>
              <a:spcAft>
                <a:spcPts val="0"/>
              </a:spcAft>
              <a:buSzPts val="1800"/>
              <a:buChar char="●"/>
            </a:pPr>
            <a:r>
              <a:rPr lang="en"/>
              <a:t>Discuss overall community exposure and perceived risk.</a:t>
            </a:r>
            <a:endParaRPr/>
          </a:p>
          <a:p>
            <a:pPr marL="457200" lvl="0" indent="-342900" algn="l" rtl="0">
              <a:lnSpc>
                <a:spcPct val="115000"/>
              </a:lnSpc>
              <a:spcBef>
                <a:spcPts val="0"/>
              </a:spcBef>
              <a:spcAft>
                <a:spcPts val="0"/>
              </a:spcAft>
              <a:buSzPts val="1800"/>
              <a:buChar char="●"/>
            </a:pPr>
            <a:r>
              <a:rPr lang="en"/>
              <a:t>Ensure all community partners are committed to moving to the next step of assessing vulnerability and risk.</a:t>
            </a:r>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Let’s Briefly Introduce Ourselves</a:t>
            </a:r>
            <a:endParaRPr/>
          </a:p>
        </p:txBody>
      </p:sp>
      <p:sp>
        <p:nvSpPr>
          <p:cNvPr id="148" name="Google Shape;148;p23"/>
          <p:cNvSpPr txBox="1">
            <a:spLocks noGrp="1"/>
          </p:cNvSpPr>
          <p:nvPr>
            <p:ph type="body" idx="1"/>
          </p:nvPr>
        </p:nvSpPr>
        <p:spPr>
          <a:xfrm>
            <a:off x="311700" y="1152475"/>
            <a:ext cx="3637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Prompt for quick round-robin introductions if needed</a:t>
            </a:r>
            <a:endParaRPr/>
          </a:p>
        </p:txBody>
      </p:sp>
      <p:sp>
        <p:nvSpPr>
          <p:cNvPr id="149" name="Google Shape;149;p23"/>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team photo.</a:t>
            </a:r>
            <a:endParaRPr sz="1400" b="0" i="0" u="none" strike="noStrike" cap="none">
              <a:solidFill>
                <a:schemeClr val="dk2"/>
              </a:solidFill>
              <a:latin typeface="Arial"/>
              <a:ea typeface="Arial"/>
              <a:cs typeface="Arial"/>
              <a:sym typeface="Arial"/>
            </a:endParaRPr>
          </a:p>
        </p:txBody>
      </p:sp>
      <p:pic>
        <p:nvPicPr>
          <p:cNvPr id="150" name="Google Shape;150;p23"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2400" b="1"/>
              <a:t>PROJECT KICKOFF</a:t>
            </a:r>
            <a:endParaRPr sz="2400" b="1"/>
          </a:p>
          <a:p>
            <a:pPr marL="0" lvl="0" indent="0" algn="ctr" rtl="0">
              <a:lnSpc>
                <a:spcPct val="100000"/>
              </a:lnSpc>
              <a:spcBef>
                <a:spcPts val="0"/>
              </a:spcBef>
              <a:spcAft>
                <a:spcPts val="0"/>
              </a:spcAft>
              <a:buSzPts val="5200"/>
              <a:buNone/>
            </a:pPr>
            <a:r>
              <a:rPr lang="en"/>
              <a:t>[Project Name]</a:t>
            </a:r>
            <a:endParaRPr/>
          </a:p>
        </p:txBody>
      </p:sp>
      <p:sp>
        <p:nvSpPr>
          <p:cNvPr id="30" name="Google Shape;30;p6"/>
          <p:cNvSpPr txBox="1">
            <a:spLocks noGrp="1"/>
          </p:cNvSpPr>
          <p:nvPr>
            <p:ph type="subTitle" idx="1"/>
          </p:nvPr>
        </p:nvSpPr>
        <p:spPr>
          <a:xfrm>
            <a:off x="311700" y="2834125"/>
            <a:ext cx="8520600" cy="87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SzPts val="2800"/>
              <a:buNone/>
            </a:pPr>
            <a:r>
              <a:rPr lang="en" sz="2100" b="1"/>
              <a:t>Date:</a:t>
            </a:r>
            <a:r>
              <a:rPr lang="en" sz="2100"/>
              <a:t> [Date]</a:t>
            </a:r>
            <a:endParaRPr sz="2100"/>
          </a:p>
          <a:p>
            <a:pPr marL="0" lvl="0" indent="0" algn="ctr" rtl="0">
              <a:lnSpc>
                <a:spcPct val="115000"/>
              </a:lnSpc>
              <a:spcBef>
                <a:spcPts val="0"/>
              </a:spcBef>
              <a:spcAft>
                <a:spcPts val="0"/>
              </a:spcAft>
              <a:buSzPts val="2800"/>
              <a:buNone/>
            </a:pPr>
            <a:r>
              <a:rPr lang="en" sz="2100" b="1"/>
              <a:t>Time:</a:t>
            </a:r>
            <a:r>
              <a:rPr lang="en" sz="2100"/>
              <a:t> [Start Time] – [End Time]</a:t>
            </a:r>
            <a:endParaRPr sz="21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a:t>
            </a:r>
            <a:r>
              <a:rPr lang="en" b="1"/>
              <a:t>Understand Exposure</a:t>
            </a:r>
            <a:r>
              <a:rPr lang="en"/>
              <a:t> Phase</a:t>
            </a:r>
            <a:endParaRPr/>
          </a:p>
        </p:txBody>
      </p:sp>
      <p:sp>
        <p:nvSpPr>
          <p:cNvPr id="156" name="Google Shape;156;p24"/>
          <p:cNvSpPr txBox="1">
            <a:spLocks noGrp="1"/>
          </p:cNvSpPr>
          <p:nvPr>
            <p:ph type="body" idx="1"/>
          </p:nvPr>
        </p:nvSpPr>
        <p:spPr>
          <a:xfrm>
            <a:off x="311700" y="1152475"/>
            <a:ext cx="4025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Briefly recap the purpose and key objectives of this phase.</a:t>
            </a:r>
            <a:endParaRPr/>
          </a:p>
        </p:txBody>
      </p:sp>
      <p:pic>
        <p:nvPicPr>
          <p:cNvPr id="157" name="Google Shape;157;p24" descr="Vector image highlighting the Steps to Resilience process with the Understand Exposure phase highlighted." title="UnderstandExposure_Slides.png"/>
          <p:cNvPicPr preferRelativeResize="0"/>
          <p:nvPr/>
        </p:nvPicPr>
        <p:blipFill rotWithShape="1">
          <a:blip r:embed="rId4">
            <a:alphaModFix/>
          </a:blip>
          <a:srcRect l="563" r="563"/>
          <a:stretch/>
        </p:blipFill>
        <p:spPr>
          <a:xfrm>
            <a:off x="4863050" y="747913"/>
            <a:ext cx="4117693" cy="3820975"/>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Climate-Related Hazards and Stressors</a:t>
            </a:r>
            <a:endParaRPr b="1"/>
          </a:p>
        </p:txBody>
      </p:sp>
      <p:sp>
        <p:nvSpPr>
          <p:cNvPr id="163" name="Google Shape;163;p25"/>
          <p:cNvSpPr txBox="1">
            <a:spLocks noGrp="1"/>
          </p:cNvSpPr>
          <p:nvPr>
            <p:ph type="body" idx="1"/>
          </p:nvPr>
        </p:nvSpPr>
        <p:spPr>
          <a:xfrm>
            <a:off x="311700" y="1152475"/>
            <a:ext cx="33774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Presentation of the identified climate-related hazards</a:t>
            </a:r>
            <a:endParaRPr/>
          </a:p>
          <a:p>
            <a:pPr marL="0" lvl="0" indent="0" algn="l" rtl="0">
              <a:lnSpc>
                <a:spcPct val="115000"/>
              </a:lnSpc>
              <a:spcBef>
                <a:spcPts val="1200"/>
              </a:spcBef>
              <a:spcAft>
                <a:spcPts val="1200"/>
              </a:spcAft>
              <a:buSzPts val="1800"/>
              <a:buNone/>
            </a:pPr>
            <a:r>
              <a:rPr lang="en"/>
              <a:t>Associated climate and non-climate stressors</a:t>
            </a:r>
            <a:endParaRPr/>
          </a:p>
        </p:txBody>
      </p:sp>
      <p:sp>
        <p:nvSpPr>
          <p:cNvPr id="164" name="Google Shape;164;p25"/>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visuals of climate-related hazards</a:t>
            </a:r>
            <a:endParaRPr sz="1400" b="0" i="0" u="none" strike="noStrike" cap="none">
              <a:solidFill>
                <a:schemeClr val="dk2"/>
              </a:solidFill>
              <a:latin typeface="Arial"/>
              <a:ea typeface="Arial"/>
              <a:cs typeface="Arial"/>
              <a:sym typeface="Arial"/>
            </a:endParaRPr>
          </a:p>
        </p:txBody>
      </p:sp>
      <p:pic>
        <p:nvPicPr>
          <p:cNvPr id="165" name="Google Shape;165;p25"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Our People and Community Assets</a:t>
            </a:r>
            <a:endParaRPr/>
          </a:p>
        </p:txBody>
      </p:sp>
      <p:sp>
        <p:nvSpPr>
          <p:cNvPr id="171" name="Google Shape;171;p26"/>
          <p:cNvSpPr txBox="1">
            <a:spLocks noGrp="1"/>
          </p:cNvSpPr>
          <p:nvPr>
            <p:ph type="body" idx="1"/>
          </p:nvPr>
        </p:nvSpPr>
        <p:spPr>
          <a:xfrm>
            <a:off x="311700" y="1152475"/>
            <a:ext cx="3421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Identified people and community assets</a:t>
            </a:r>
            <a:endParaRPr/>
          </a:p>
          <a:p>
            <a:pPr marL="0" lvl="0" indent="0" algn="l" rtl="0">
              <a:lnSpc>
                <a:spcPct val="115000"/>
              </a:lnSpc>
              <a:spcBef>
                <a:spcPts val="1200"/>
              </a:spcBef>
              <a:spcAft>
                <a:spcPts val="1200"/>
              </a:spcAft>
              <a:buSzPts val="1800"/>
              <a:buNone/>
            </a:pPr>
            <a:r>
              <a:rPr lang="en"/>
              <a:t>How these assets have been categorized into themes</a:t>
            </a:r>
            <a:endParaRPr/>
          </a:p>
        </p:txBody>
      </p:sp>
      <p:sp>
        <p:nvSpPr>
          <p:cNvPr id="172" name="Google Shape;172;p26"/>
          <p:cNvSpPr txBox="1"/>
          <p:nvPr/>
        </p:nvSpPr>
        <p:spPr>
          <a:xfrm>
            <a:off x="4311725" y="3779900"/>
            <a:ext cx="461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examples of assets within themes</a:t>
            </a:r>
            <a:endParaRPr sz="1400" b="0" i="0" u="none" strike="noStrike" cap="none">
              <a:solidFill>
                <a:schemeClr val="dk2"/>
              </a:solidFill>
              <a:latin typeface="Arial"/>
              <a:ea typeface="Arial"/>
              <a:cs typeface="Arial"/>
              <a:sym typeface="Arial"/>
            </a:endParaRPr>
          </a:p>
        </p:txBody>
      </p:sp>
      <p:pic>
        <p:nvPicPr>
          <p:cNvPr id="173" name="Google Shape;173;p26"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Exposure Data Collection: Process</a:t>
            </a:r>
            <a:endParaRPr/>
          </a:p>
        </p:txBody>
      </p:sp>
      <p:sp>
        <p:nvSpPr>
          <p:cNvPr id="179" name="Google Shape;179;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Overview of the data collection process</a:t>
            </a:r>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Findings: </a:t>
            </a:r>
            <a:r>
              <a:rPr lang="en" b="1"/>
              <a:t>Exposure</a:t>
            </a:r>
            <a:endParaRPr b="1"/>
          </a:p>
        </p:txBody>
      </p:sp>
      <p:sp>
        <p:nvSpPr>
          <p:cNvPr id="185" name="Google Shape;185;p28"/>
          <p:cNvSpPr txBox="1">
            <a:spLocks noGrp="1"/>
          </p:cNvSpPr>
          <p:nvPr>
            <p:ph type="body" idx="1"/>
          </p:nvPr>
        </p:nvSpPr>
        <p:spPr>
          <a:xfrm>
            <a:off x="311700" y="1152475"/>
            <a:ext cx="33222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Key findings related to community assets’ exposure to hazards</a:t>
            </a:r>
            <a:endParaRPr/>
          </a:p>
          <a:p>
            <a:pPr marL="0" lvl="0" indent="0" algn="l" rtl="0">
              <a:lnSpc>
                <a:spcPct val="115000"/>
              </a:lnSpc>
              <a:spcBef>
                <a:spcPts val="1200"/>
              </a:spcBef>
              <a:spcAft>
                <a:spcPts val="1200"/>
              </a:spcAft>
              <a:buSzPts val="1800"/>
              <a:buNone/>
            </a:pPr>
            <a:r>
              <a:rPr lang="en"/>
              <a:t>Data gaps and limitations</a:t>
            </a:r>
            <a:endParaRPr/>
          </a:p>
        </p:txBody>
      </p:sp>
      <p:pic>
        <p:nvPicPr>
          <p:cNvPr id="186" name="Google Shape;186;p28" descr="Pie chart icon / vector graphics (Provided by Getty Images)"/>
          <p:cNvPicPr preferRelativeResize="0"/>
          <p:nvPr/>
        </p:nvPicPr>
        <p:blipFill rotWithShape="1">
          <a:blip r:embed="rId4">
            <a:alphaModFix/>
          </a:blip>
          <a:srcRect/>
          <a:stretch/>
        </p:blipFill>
        <p:spPr>
          <a:xfrm>
            <a:off x="4972775" y="411873"/>
            <a:ext cx="3768376" cy="3768376"/>
          </a:xfrm>
          <a:prstGeom prst="rect">
            <a:avLst/>
          </a:prstGeom>
          <a:noFill/>
          <a:ln>
            <a:noFill/>
          </a:ln>
        </p:spPr>
      </p:pic>
      <p:sp>
        <p:nvSpPr>
          <p:cNvPr id="187" name="Google Shape;187;p28"/>
          <p:cNvSpPr txBox="1"/>
          <p:nvPr/>
        </p:nvSpPr>
        <p:spPr>
          <a:xfrm>
            <a:off x="4972775" y="4116025"/>
            <a:ext cx="3768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charts or maps illustrating exposure</a:t>
            </a:r>
            <a:endParaRPr sz="14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Considerations: </a:t>
            </a:r>
            <a:r>
              <a:rPr lang="en" b="1"/>
              <a:t>Partner Perspectives</a:t>
            </a:r>
            <a:endParaRPr b="1"/>
          </a:p>
        </p:txBody>
      </p:sp>
      <p:sp>
        <p:nvSpPr>
          <p:cNvPr id="193" name="Google Shape;193;p29"/>
          <p:cNvSpPr txBox="1">
            <a:spLocks noGrp="1"/>
          </p:cNvSpPr>
          <p:nvPr>
            <p:ph type="body" idx="1"/>
          </p:nvPr>
        </p:nvSpPr>
        <p:spPr>
          <a:xfrm>
            <a:off x="311700" y="1152475"/>
            <a:ext cx="35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Part of a </a:t>
            </a:r>
            <a:r>
              <a:rPr lang="en" i="1"/>
              <a:t>facilitated</a:t>
            </a:r>
            <a:r>
              <a:rPr lang="en"/>
              <a:t> discussion</a:t>
            </a:r>
            <a:endParaRPr/>
          </a:p>
          <a:p>
            <a:pPr marL="0" lvl="0" indent="0" algn="l" rtl="0">
              <a:lnSpc>
                <a:spcPct val="115000"/>
              </a:lnSpc>
              <a:spcBef>
                <a:spcPts val="1200"/>
              </a:spcBef>
              <a:spcAft>
                <a:spcPts val="1200"/>
              </a:spcAft>
              <a:buSzPts val="1800"/>
              <a:buNone/>
            </a:pPr>
            <a:r>
              <a:rPr lang="en"/>
              <a:t>“Is the full range of community partner perspectives represented in identifying community concerns or people and community assets?”</a:t>
            </a:r>
            <a:endParaRPr/>
          </a:p>
        </p:txBody>
      </p:sp>
      <p:pic>
        <p:nvPicPr>
          <p:cNvPr id="194" name="Google Shape;194;p29"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
        <p:nvSpPr>
          <p:cNvPr id="195" name="Google Shape;195;p29"/>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relevant data, quotes, or visuals.</a:t>
            </a:r>
            <a:endParaRPr sz="14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Considerations: </a:t>
            </a:r>
            <a:r>
              <a:rPr lang="en" b="1"/>
              <a:t>Valued Assets</a:t>
            </a:r>
            <a:endParaRPr b="1"/>
          </a:p>
        </p:txBody>
      </p:sp>
      <p:sp>
        <p:nvSpPr>
          <p:cNvPr id="201" name="Google Shape;201;p30"/>
          <p:cNvSpPr txBox="1">
            <a:spLocks noGrp="1"/>
          </p:cNvSpPr>
          <p:nvPr>
            <p:ph type="body" idx="1"/>
          </p:nvPr>
        </p:nvSpPr>
        <p:spPr>
          <a:xfrm>
            <a:off x="311700" y="1152475"/>
            <a:ext cx="35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Part of a </a:t>
            </a:r>
            <a:r>
              <a:rPr lang="en" i="1"/>
              <a:t>facilitated</a:t>
            </a:r>
            <a:r>
              <a:rPr lang="en"/>
              <a:t> discussion</a:t>
            </a:r>
            <a:endParaRPr/>
          </a:p>
          <a:p>
            <a:pPr marL="0" lvl="0" indent="0" algn="l" rtl="0">
              <a:lnSpc>
                <a:spcPct val="115000"/>
              </a:lnSpc>
              <a:spcBef>
                <a:spcPts val="1200"/>
              </a:spcBef>
              <a:spcAft>
                <a:spcPts val="1200"/>
              </a:spcAft>
              <a:buSzPts val="1800"/>
              <a:buNone/>
            </a:pPr>
            <a:r>
              <a:rPr lang="en"/>
              <a:t>“Are there key things the community values that are exposed to harm from climate-related hazards?”</a:t>
            </a:r>
            <a:endParaRPr/>
          </a:p>
        </p:txBody>
      </p:sp>
      <p:pic>
        <p:nvPicPr>
          <p:cNvPr id="202" name="Google Shape;202;p30"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
        <p:nvSpPr>
          <p:cNvPr id="203" name="Google Shape;203;p30"/>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relevant data, quotes, or visuals.</a:t>
            </a:r>
            <a:endParaRPr sz="14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Considerations: </a:t>
            </a:r>
            <a:r>
              <a:rPr lang="en" b="1"/>
              <a:t>Future Conditions</a:t>
            </a:r>
            <a:endParaRPr b="1"/>
          </a:p>
        </p:txBody>
      </p:sp>
      <p:sp>
        <p:nvSpPr>
          <p:cNvPr id="209" name="Google Shape;209;p31"/>
          <p:cNvSpPr txBox="1">
            <a:spLocks noGrp="1"/>
          </p:cNvSpPr>
          <p:nvPr>
            <p:ph type="body" idx="1"/>
          </p:nvPr>
        </p:nvSpPr>
        <p:spPr>
          <a:xfrm>
            <a:off x="311700" y="1152475"/>
            <a:ext cx="35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Part of a </a:t>
            </a:r>
            <a:r>
              <a:rPr lang="en" i="1"/>
              <a:t>facilitated</a:t>
            </a:r>
            <a:r>
              <a:rPr lang="en"/>
              <a:t> discussion</a:t>
            </a:r>
            <a:endParaRPr/>
          </a:p>
          <a:p>
            <a:pPr marL="0" lvl="0" indent="0" algn="l" rtl="0">
              <a:lnSpc>
                <a:spcPct val="115000"/>
              </a:lnSpc>
              <a:spcBef>
                <a:spcPts val="1200"/>
              </a:spcBef>
              <a:spcAft>
                <a:spcPts val="0"/>
              </a:spcAft>
              <a:buSzPts val="1800"/>
              <a:buNone/>
            </a:pPr>
            <a:r>
              <a:rPr lang="en"/>
              <a:t>“What will future conditions look like for your location during the full life cycle of the community asset?”</a:t>
            </a:r>
            <a:endParaRPr/>
          </a:p>
          <a:p>
            <a:pPr marL="0" lvl="0" indent="0" algn="l" rtl="0">
              <a:lnSpc>
                <a:spcPct val="115000"/>
              </a:lnSpc>
              <a:spcBef>
                <a:spcPts val="1200"/>
              </a:spcBef>
              <a:spcAft>
                <a:spcPts val="1200"/>
              </a:spcAft>
              <a:buSzPts val="1800"/>
              <a:buNone/>
            </a:pPr>
            <a:r>
              <a:rPr lang="en"/>
              <a:t>“Will these future conditions increase your current risk?”</a:t>
            </a:r>
            <a:endParaRPr/>
          </a:p>
        </p:txBody>
      </p:sp>
      <p:pic>
        <p:nvPicPr>
          <p:cNvPr id="210" name="Google Shape;210;p31"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
        <p:nvSpPr>
          <p:cNvPr id="211" name="Google Shape;211;p31"/>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relevant data, quotes, or visuals.</a:t>
            </a:r>
            <a:endParaRPr sz="14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Community Exposure and Perceived Risk</a:t>
            </a:r>
            <a:endParaRPr/>
          </a:p>
        </p:txBody>
      </p:sp>
      <p:sp>
        <p:nvSpPr>
          <p:cNvPr id="217" name="Google Shape;217;p32"/>
          <p:cNvSpPr txBox="1">
            <a:spLocks noGrp="1"/>
          </p:cNvSpPr>
          <p:nvPr>
            <p:ph type="body" idx="1"/>
          </p:nvPr>
        </p:nvSpPr>
        <p:spPr>
          <a:xfrm>
            <a:off x="311700" y="1152475"/>
            <a:ext cx="37245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Discussion points on overall community exposure to climate-related hazards</a:t>
            </a:r>
            <a:endParaRPr/>
          </a:p>
          <a:p>
            <a:pPr marL="0" lvl="0" indent="0" algn="l" rtl="0">
              <a:lnSpc>
                <a:spcPct val="115000"/>
              </a:lnSpc>
              <a:spcBef>
                <a:spcPts val="1200"/>
              </a:spcBef>
              <a:spcAft>
                <a:spcPts val="0"/>
              </a:spcAft>
              <a:buSzPts val="1800"/>
              <a:buNone/>
            </a:pPr>
            <a:r>
              <a:rPr lang="en"/>
              <a:t>Discussion on the perceived risk</a:t>
            </a:r>
            <a:endParaRPr/>
          </a:p>
          <a:p>
            <a:pPr marL="0" lvl="0" indent="0" algn="l" rtl="0">
              <a:lnSpc>
                <a:spcPct val="115000"/>
              </a:lnSpc>
              <a:spcBef>
                <a:spcPts val="1200"/>
              </a:spcBef>
              <a:spcAft>
                <a:spcPts val="1200"/>
              </a:spcAft>
              <a:buSzPts val="1800"/>
              <a:buNone/>
            </a:pPr>
            <a:r>
              <a:rPr lang="en"/>
              <a:t>Comparison of perceived risk to community vision, values, and goals from the Get Started phase</a:t>
            </a:r>
            <a:endParaRPr/>
          </a:p>
        </p:txBody>
      </p:sp>
      <p:sp>
        <p:nvSpPr>
          <p:cNvPr id="218" name="Google Shape;218;p32"/>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photo(s) of the community.</a:t>
            </a:r>
            <a:endParaRPr sz="1400" b="0" i="0" u="none" strike="noStrike" cap="none">
              <a:solidFill>
                <a:schemeClr val="dk2"/>
              </a:solidFill>
              <a:latin typeface="Arial"/>
              <a:ea typeface="Arial"/>
              <a:cs typeface="Arial"/>
              <a:sym typeface="Arial"/>
            </a:endParaRPr>
          </a:p>
        </p:txBody>
      </p:sp>
      <p:pic>
        <p:nvPicPr>
          <p:cNvPr id="219" name="Google Shape;219;p32"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Moving Forward: Next Steps</a:t>
            </a:r>
            <a:endParaRPr/>
          </a:p>
        </p:txBody>
      </p:sp>
      <p:sp>
        <p:nvSpPr>
          <p:cNvPr id="225" name="Google Shape;225;p33"/>
          <p:cNvSpPr txBox="1">
            <a:spLocks noGrp="1"/>
          </p:cNvSpPr>
          <p:nvPr>
            <p:ph type="body" idx="1"/>
          </p:nvPr>
        </p:nvSpPr>
        <p:spPr>
          <a:xfrm>
            <a:off x="311700" y="1152475"/>
            <a:ext cx="4541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Review key decisions and action items.</a:t>
            </a:r>
            <a:endParaRPr/>
          </a:p>
          <a:p>
            <a:pPr marL="0" lvl="0" indent="0" algn="l" rtl="0">
              <a:lnSpc>
                <a:spcPct val="115000"/>
              </a:lnSpc>
              <a:spcBef>
                <a:spcPts val="1200"/>
              </a:spcBef>
              <a:spcAft>
                <a:spcPts val="0"/>
              </a:spcAft>
              <a:buSzPts val="1800"/>
              <a:buNone/>
            </a:pPr>
            <a:r>
              <a:rPr lang="en"/>
              <a:t>Confirm commitment to the Assess Vulnerability and Risk phase.</a:t>
            </a:r>
            <a:endParaRPr/>
          </a:p>
          <a:p>
            <a:pPr marL="0" lvl="0" indent="0" algn="l" rtl="0">
              <a:lnSpc>
                <a:spcPct val="115000"/>
              </a:lnSpc>
              <a:spcBef>
                <a:spcPts val="1200"/>
              </a:spcBef>
              <a:spcAft>
                <a:spcPts val="1200"/>
              </a:spcAft>
              <a:buSzPts val="1800"/>
              <a:buNone/>
            </a:pPr>
            <a:r>
              <a:rPr lang="en"/>
              <a:t>Assign responsibilities and deadlines.</a:t>
            </a:r>
            <a:endParaRPr/>
          </a:p>
        </p:txBody>
      </p:sp>
      <p:pic>
        <p:nvPicPr>
          <p:cNvPr id="226" name="Google Shape;226;p33" descr="Vector image highlighting the Steps to Resilience process with the Assess Vulnerability and Risk phase highlighted." title="AssessVulnerability_Slides.png"/>
          <p:cNvPicPr preferRelativeResize="0"/>
          <p:nvPr/>
        </p:nvPicPr>
        <p:blipFill rotWithShape="1">
          <a:blip r:embed="rId4">
            <a:alphaModFix/>
          </a:blip>
          <a:srcRect l="376" r="377"/>
          <a:stretch/>
        </p:blipFill>
        <p:spPr>
          <a:xfrm>
            <a:off x="4863050" y="747913"/>
            <a:ext cx="4117693" cy="3820975"/>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Welcome!</a:t>
            </a:r>
            <a:endParaRPr/>
          </a:p>
        </p:txBody>
      </p:sp>
      <p:sp>
        <p:nvSpPr>
          <p:cNvPr id="36" name="Google Shape;36;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 welcome message from the facilitator</a:t>
            </a:r>
            <a:endParaRPr/>
          </a:p>
          <a:p>
            <a:pPr marL="0" lvl="0" indent="0" algn="l" rtl="0">
              <a:lnSpc>
                <a:spcPct val="115000"/>
              </a:lnSpc>
              <a:spcBef>
                <a:spcPts val="1200"/>
              </a:spcBef>
              <a:spcAft>
                <a:spcPts val="0"/>
              </a:spcAft>
              <a:buSzPts val="1800"/>
              <a:buNone/>
            </a:pPr>
            <a:r>
              <a:rPr lang="en" b="1"/>
              <a:t>Objectives</a:t>
            </a:r>
            <a:endParaRPr b="1"/>
          </a:p>
          <a:p>
            <a:pPr marL="457200" lvl="0" indent="-342900" algn="l" rtl="0">
              <a:lnSpc>
                <a:spcPct val="115000"/>
              </a:lnSpc>
              <a:spcBef>
                <a:spcPts val="1200"/>
              </a:spcBef>
              <a:spcAft>
                <a:spcPts val="0"/>
              </a:spcAft>
              <a:buSzPts val="1800"/>
              <a:buChar char="●"/>
            </a:pPr>
            <a:r>
              <a:rPr lang="en"/>
              <a:t>Formally announce the project to the larger community.</a:t>
            </a:r>
            <a:endParaRPr/>
          </a:p>
          <a:p>
            <a:pPr marL="457200" lvl="0" indent="-342900" algn="l" rtl="0">
              <a:lnSpc>
                <a:spcPct val="115000"/>
              </a:lnSpc>
              <a:spcBef>
                <a:spcPts val="0"/>
              </a:spcBef>
              <a:spcAft>
                <a:spcPts val="0"/>
              </a:spcAft>
              <a:buSzPts val="1800"/>
              <a:buChar char="●"/>
            </a:pPr>
            <a:r>
              <a:rPr lang="en"/>
              <a:t>Provide an overview of the project plan, timeline, and goals.</a:t>
            </a:r>
            <a:endParaRPr/>
          </a:p>
          <a:p>
            <a:pPr marL="457200" lvl="0" indent="-342900" algn="l" rtl="0">
              <a:lnSpc>
                <a:spcPct val="115000"/>
              </a:lnSpc>
              <a:spcBef>
                <a:spcPts val="0"/>
              </a:spcBef>
              <a:spcAft>
                <a:spcPts val="0"/>
              </a:spcAft>
              <a:buSzPts val="1800"/>
              <a:buChar char="●"/>
            </a:pPr>
            <a:r>
              <a:rPr lang="en"/>
              <a:t>Introduce the project team.</a:t>
            </a:r>
            <a:endParaRPr/>
          </a:p>
          <a:p>
            <a:pPr marL="457200" lvl="0" indent="-342900" algn="l" rtl="0">
              <a:lnSpc>
                <a:spcPct val="115000"/>
              </a:lnSpc>
              <a:spcBef>
                <a:spcPts val="0"/>
              </a:spcBef>
              <a:spcAft>
                <a:spcPts val="0"/>
              </a:spcAft>
              <a:buSzPts val="1800"/>
              <a:buChar char="●"/>
            </a:pPr>
            <a:r>
              <a:rPr lang="en"/>
              <a:t>Seek support from community leaders and decision-makers/elected officials (if applicable).</a:t>
            </a:r>
            <a:endParaRPr/>
          </a:p>
          <a:p>
            <a:pPr marL="457200" lvl="0" indent="-342900" algn="l" rtl="0">
              <a:lnSpc>
                <a:spcPct val="115000"/>
              </a:lnSpc>
              <a:spcBef>
                <a:spcPts val="0"/>
              </a:spcBef>
              <a:spcAft>
                <a:spcPts val="0"/>
              </a:spcAft>
              <a:buSzPts val="1800"/>
              <a:buChar char="●"/>
            </a:pPr>
            <a:r>
              <a:rPr lang="en"/>
              <a:t>Ensure the project team reflects the community.</a:t>
            </a:r>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311700" y="445025"/>
            <a:ext cx="493086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Reviewing Exposure: Thank You</a:t>
            </a:r>
            <a:endParaRPr/>
          </a:p>
        </p:txBody>
      </p:sp>
      <p:sp>
        <p:nvSpPr>
          <p:cNvPr id="232" name="Google Shape;232;p34"/>
          <p:cNvSpPr txBox="1">
            <a:spLocks noGrp="1"/>
          </p:cNvSpPr>
          <p:nvPr>
            <p:ph type="body" idx="1"/>
          </p:nvPr>
        </p:nvSpPr>
        <p:spPr>
          <a:xfrm>
            <a:off x="311700" y="1152475"/>
            <a:ext cx="35832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Briefly evaluate the meeting.</a:t>
            </a:r>
            <a:endParaRPr/>
          </a:p>
          <a:p>
            <a:pPr marL="0" lvl="0" indent="0" algn="l" rtl="0">
              <a:lnSpc>
                <a:spcPct val="115000"/>
              </a:lnSpc>
              <a:spcBef>
                <a:spcPts val="1200"/>
              </a:spcBef>
              <a:spcAft>
                <a:spcPts val="1200"/>
              </a:spcAft>
              <a:buSzPts val="1800"/>
              <a:buNone/>
            </a:pPr>
            <a:r>
              <a:rPr lang="en"/>
              <a:t>Thank attendees for their participation.</a:t>
            </a:r>
            <a:endParaRPr/>
          </a:p>
        </p:txBody>
      </p:sp>
      <p:sp>
        <p:nvSpPr>
          <p:cNvPr id="233" name="Google Shape;233;p34"/>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Optional: Contact information</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[Name]</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[Email]</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1000"/>
              </a:spcAft>
              <a:buClr>
                <a:srgbClr val="000000"/>
              </a:buClr>
              <a:buSzPts val="1600"/>
              <a:buFont typeface="Arial"/>
              <a:buNone/>
            </a:pPr>
            <a:r>
              <a:rPr lang="en" sz="1600" b="0" i="0" u="none" strike="noStrike" cap="none">
                <a:solidFill>
                  <a:schemeClr val="dk2"/>
                </a:solidFill>
                <a:latin typeface="Arial"/>
                <a:ea typeface="Arial"/>
                <a:cs typeface="Arial"/>
                <a:sym typeface="Arial"/>
              </a:rPr>
              <a:t>[Phone]</a:t>
            </a:r>
            <a:endParaRPr sz="1600" b="0" i="0" u="none" strike="noStrike" cap="none">
              <a:solidFill>
                <a:schemeClr val="dk2"/>
              </a:solidFill>
              <a:latin typeface="Arial"/>
              <a:ea typeface="Arial"/>
              <a:cs typeface="Arial"/>
              <a:sym typeface="Arial"/>
            </a:endParaRPr>
          </a:p>
        </p:txBody>
      </p:sp>
      <p:pic>
        <p:nvPicPr>
          <p:cNvPr id="234" name="Google Shape;234;p34" descr="Call, contact us icon, communication / orange color (Provided by Getty Images)"/>
          <p:cNvPicPr preferRelativeResize="0"/>
          <p:nvPr/>
        </p:nvPicPr>
        <p:blipFill rotWithShape="1">
          <a:blip r:embed="rId4">
            <a:alphaModFix/>
          </a:blip>
          <a:srcRect/>
          <a:stretch/>
        </p:blipFill>
        <p:spPr>
          <a:xfrm>
            <a:off x="6131425" y="1186037"/>
            <a:ext cx="1139676" cy="1139676"/>
          </a:xfrm>
          <a:prstGeom prst="rect">
            <a:avLst/>
          </a:prstGeom>
          <a:noFill/>
          <a:ln>
            <a:noFill/>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5" descr="Greyed out image of the steps to resilience framework icon with gears and north america map"/>
          <p:cNvPicPr preferRelativeResize="0"/>
          <p:nvPr/>
        </p:nvPicPr>
        <p:blipFill rotWithShape="1">
          <a:blip r:embed="rId4">
            <a:alphaModFix amt="30000"/>
          </a:blip>
          <a:srcRect/>
          <a:stretch/>
        </p:blipFill>
        <p:spPr>
          <a:xfrm>
            <a:off x="2528825" y="528575"/>
            <a:ext cx="4086349" cy="4086349"/>
          </a:xfrm>
          <a:prstGeom prst="rect">
            <a:avLst/>
          </a:prstGeom>
          <a:noFill/>
          <a:ln>
            <a:noFill/>
          </a:ln>
        </p:spPr>
      </p:pic>
      <p:sp>
        <p:nvSpPr>
          <p:cNvPr id="240" name="Google Shape;240;p35"/>
          <p:cNvSpPr txBox="1">
            <a:spLocks noGrp="1"/>
          </p:cNvSpPr>
          <p:nvPr>
            <p:ph type="title" idx="4294967295"/>
          </p:nvPr>
        </p:nvSpPr>
        <p:spPr>
          <a:xfrm>
            <a:off x="571500" y="1371150"/>
            <a:ext cx="80010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chemeClr val="dk2"/>
                </a:solidFill>
                <a:latin typeface="Arial"/>
                <a:ea typeface="Arial"/>
                <a:cs typeface="Arial"/>
                <a:sym typeface="Arial"/>
              </a:rPr>
              <a:t>End of </a:t>
            </a:r>
            <a:r>
              <a:rPr lang="en" sz="7200" b="1" i="0" u="none" strike="noStrike" cap="none">
                <a:solidFill>
                  <a:srgbClr val="0085CA"/>
                </a:solidFill>
                <a:latin typeface="Arial"/>
                <a:ea typeface="Arial"/>
                <a:cs typeface="Arial"/>
                <a:sym typeface="Arial"/>
              </a:rPr>
              <a:t>Review Exposure</a:t>
            </a:r>
            <a:r>
              <a:rPr lang="en" sz="7200" b="1" i="0" u="none" strike="noStrike" cap="none">
                <a:solidFill>
                  <a:schemeClr val="dk2"/>
                </a:solidFill>
                <a:latin typeface="Arial"/>
                <a:ea typeface="Arial"/>
                <a:cs typeface="Arial"/>
                <a:sym typeface="Arial"/>
              </a:rPr>
              <a:t> Slides</a:t>
            </a:r>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6" descr="hold icon. Filled hold icon for website design and mobile, app development. hold icon from filled essential compilation collection isolated on black background. (Provided by Getty Images)"/>
          <p:cNvPicPr preferRelativeResize="0"/>
          <p:nvPr/>
        </p:nvPicPr>
        <p:blipFill rotWithShape="1">
          <a:blip r:embed="rId4">
            <a:alphaModFix/>
          </a:blip>
          <a:srcRect/>
          <a:stretch/>
        </p:blipFill>
        <p:spPr>
          <a:xfrm>
            <a:off x="1535750" y="649600"/>
            <a:ext cx="1083300" cy="1083300"/>
          </a:xfrm>
          <a:prstGeom prst="roundRect">
            <a:avLst>
              <a:gd name="adj" fmla="val 10790"/>
            </a:avLst>
          </a:prstGeom>
          <a:noFill/>
          <a:ln>
            <a:noFill/>
          </a:ln>
        </p:spPr>
      </p:pic>
      <p:sp>
        <p:nvSpPr>
          <p:cNvPr id="246" name="Google Shape;246;p36"/>
          <p:cNvSpPr txBox="1">
            <a:spLocks noGrp="1"/>
          </p:cNvSpPr>
          <p:nvPr>
            <p:ph type="title" idx="4294967295"/>
          </p:nvPr>
        </p:nvSpPr>
        <p:spPr>
          <a:xfrm>
            <a:off x="1427850" y="898750"/>
            <a:ext cx="6288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dk2"/>
                </a:solidFill>
                <a:latin typeface="Arial"/>
                <a:ea typeface="Arial"/>
                <a:cs typeface="Arial"/>
                <a:sym typeface="Arial"/>
              </a:rPr>
              <a:t>TRANSITION SLIDE 02</a:t>
            </a:r>
            <a:endParaRPr/>
          </a:p>
        </p:txBody>
      </p:sp>
      <p:sp>
        <p:nvSpPr>
          <p:cNvPr id="247" name="Google Shape;247;p36"/>
          <p:cNvSpPr txBox="1"/>
          <p:nvPr/>
        </p:nvSpPr>
        <p:spPr>
          <a:xfrm>
            <a:off x="2822250" y="1937725"/>
            <a:ext cx="3499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This slide is used between template slide decks.</a:t>
            </a:r>
            <a:endParaRPr sz="18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2400" b="1"/>
              <a:t>REVIEWING PRELIMINARY ASSESSMENT</a:t>
            </a:r>
            <a:endParaRPr sz="2400" b="1"/>
          </a:p>
          <a:p>
            <a:pPr marL="0" lvl="0" indent="0" algn="ctr" rtl="0">
              <a:lnSpc>
                <a:spcPct val="100000"/>
              </a:lnSpc>
              <a:spcBef>
                <a:spcPts val="0"/>
              </a:spcBef>
              <a:spcAft>
                <a:spcPts val="0"/>
              </a:spcAft>
              <a:buSzPts val="5200"/>
              <a:buNone/>
            </a:pPr>
            <a:r>
              <a:rPr lang="en"/>
              <a:t>[Project Name]</a:t>
            </a:r>
            <a:endParaRPr/>
          </a:p>
        </p:txBody>
      </p:sp>
      <p:sp>
        <p:nvSpPr>
          <p:cNvPr id="253" name="Google Shape;253;p37"/>
          <p:cNvSpPr txBox="1">
            <a:spLocks noGrp="1"/>
          </p:cNvSpPr>
          <p:nvPr>
            <p:ph type="subTitle" idx="1"/>
          </p:nvPr>
        </p:nvSpPr>
        <p:spPr>
          <a:xfrm>
            <a:off x="311700" y="2834125"/>
            <a:ext cx="8520600" cy="87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SzPts val="2800"/>
              <a:buNone/>
            </a:pPr>
            <a:r>
              <a:rPr lang="en" sz="2100" b="1"/>
              <a:t>Date:</a:t>
            </a:r>
            <a:r>
              <a:rPr lang="en" sz="2100"/>
              <a:t> [Date]</a:t>
            </a:r>
            <a:endParaRPr sz="2100"/>
          </a:p>
          <a:p>
            <a:pPr marL="0" lvl="0" indent="0" algn="ctr" rtl="0">
              <a:lnSpc>
                <a:spcPct val="115000"/>
              </a:lnSpc>
              <a:spcBef>
                <a:spcPts val="0"/>
              </a:spcBef>
              <a:spcAft>
                <a:spcPts val="0"/>
              </a:spcAft>
              <a:buSzPts val="2800"/>
              <a:buNone/>
            </a:pPr>
            <a:r>
              <a:rPr lang="en" sz="2100" b="1"/>
              <a:t>Time:</a:t>
            </a:r>
            <a:r>
              <a:rPr lang="en" sz="2100"/>
              <a:t> [Start Time] – [End Time]</a:t>
            </a:r>
            <a:endParaRPr sz="210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Reviewing Preliminary Assessment: Welcome!</a:t>
            </a:r>
            <a:endParaRPr/>
          </a:p>
        </p:txBody>
      </p:sp>
      <p:sp>
        <p:nvSpPr>
          <p:cNvPr id="259" name="Google Shape;259;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 welcome message from the facilitator</a:t>
            </a:r>
            <a:endParaRPr/>
          </a:p>
          <a:p>
            <a:pPr marL="0" lvl="0" indent="0" algn="l" rtl="0">
              <a:lnSpc>
                <a:spcPct val="115000"/>
              </a:lnSpc>
              <a:spcBef>
                <a:spcPts val="1200"/>
              </a:spcBef>
              <a:spcAft>
                <a:spcPts val="0"/>
              </a:spcAft>
              <a:buSzPts val="1800"/>
              <a:buNone/>
            </a:pPr>
            <a:r>
              <a:rPr lang="en" b="1"/>
              <a:t>Objectives</a:t>
            </a:r>
            <a:endParaRPr b="1"/>
          </a:p>
          <a:p>
            <a:pPr marL="457200" lvl="0" indent="-342900" algn="l" rtl="0">
              <a:lnSpc>
                <a:spcPct val="115000"/>
              </a:lnSpc>
              <a:spcBef>
                <a:spcPts val="1200"/>
              </a:spcBef>
              <a:spcAft>
                <a:spcPts val="0"/>
              </a:spcAft>
              <a:buSzPts val="1800"/>
              <a:buChar char="●"/>
            </a:pPr>
            <a:r>
              <a:rPr lang="en"/>
              <a:t>Share preliminary vulnerability and risk assessment results with the project team.</a:t>
            </a:r>
            <a:endParaRPr/>
          </a:p>
          <a:p>
            <a:pPr marL="457200" lvl="0" indent="-342900" algn="l" rtl="0">
              <a:lnSpc>
                <a:spcPct val="115000"/>
              </a:lnSpc>
              <a:spcBef>
                <a:spcPts val="0"/>
              </a:spcBef>
              <a:spcAft>
                <a:spcPts val="0"/>
              </a:spcAft>
              <a:buSzPts val="1800"/>
              <a:buChar char="●"/>
            </a:pPr>
            <a:r>
              <a:rPr lang="en"/>
              <a:t>Review the rulesets, study area boundaries, and outputs.</a:t>
            </a:r>
            <a:endParaRPr/>
          </a:p>
          <a:p>
            <a:pPr marL="457200" lvl="0" indent="-342900" algn="l" rtl="0">
              <a:lnSpc>
                <a:spcPct val="115000"/>
              </a:lnSpc>
              <a:spcBef>
                <a:spcPts val="0"/>
              </a:spcBef>
              <a:spcAft>
                <a:spcPts val="0"/>
              </a:spcAft>
              <a:buSzPts val="1800"/>
              <a:buChar char="●"/>
            </a:pPr>
            <a:r>
              <a:rPr lang="en"/>
              <a:t>Ensure the assessment factors are being applied as expected.</a:t>
            </a:r>
            <a:endParaRPr/>
          </a:p>
          <a:p>
            <a:pPr marL="457200" lvl="0" indent="-342900" algn="l" rtl="0">
              <a:lnSpc>
                <a:spcPct val="115000"/>
              </a:lnSpc>
              <a:spcBef>
                <a:spcPts val="0"/>
              </a:spcBef>
              <a:spcAft>
                <a:spcPts val="0"/>
              </a:spcAft>
              <a:buSzPts val="1800"/>
              <a:buChar char="●"/>
            </a:pPr>
            <a:r>
              <a:rPr lang="en"/>
              <a:t>Gather feedback from the project team on the preliminary assessment.</a:t>
            </a:r>
            <a:endParaRPr/>
          </a:p>
          <a:p>
            <a:pPr marL="457200" lvl="0" indent="-342900" algn="l" rtl="0">
              <a:lnSpc>
                <a:spcPct val="115000"/>
              </a:lnSpc>
              <a:spcBef>
                <a:spcPts val="0"/>
              </a:spcBef>
              <a:spcAft>
                <a:spcPts val="0"/>
              </a:spcAft>
              <a:buSzPts val="1800"/>
              <a:buChar char="●"/>
            </a:pPr>
            <a:r>
              <a:rPr lang="en"/>
              <a:t>OPTIONAL: Mention the Preliminary Results Feedback Worksheet.</a:t>
            </a:r>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Quick Introductions</a:t>
            </a:r>
            <a:endParaRPr/>
          </a:p>
        </p:txBody>
      </p:sp>
      <p:sp>
        <p:nvSpPr>
          <p:cNvPr id="265" name="Google Shape;265;p39"/>
          <p:cNvSpPr txBox="1">
            <a:spLocks noGrp="1"/>
          </p:cNvSpPr>
          <p:nvPr>
            <p:ph type="body" idx="1"/>
          </p:nvPr>
        </p:nvSpPr>
        <p:spPr>
          <a:xfrm>
            <a:off x="311700" y="1152475"/>
            <a:ext cx="3637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Prompt for brief round-robin introductions if needed</a:t>
            </a:r>
            <a:endParaRPr/>
          </a:p>
        </p:txBody>
      </p:sp>
      <p:sp>
        <p:nvSpPr>
          <p:cNvPr id="266" name="Google Shape;266;p39"/>
          <p:cNvSpPr txBox="1"/>
          <p:nvPr/>
        </p:nvSpPr>
        <p:spPr>
          <a:xfrm>
            <a:off x="4254025" y="38084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team photo.</a:t>
            </a:r>
            <a:endParaRPr sz="1400" b="0" i="0" u="none" strike="noStrike" cap="none">
              <a:solidFill>
                <a:schemeClr val="dk2"/>
              </a:solidFill>
              <a:latin typeface="Arial"/>
              <a:ea typeface="Arial"/>
              <a:cs typeface="Arial"/>
              <a:sym typeface="Arial"/>
            </a:endParaRPr>
          </a:p>
        </p:txBody>
      </p:sp>
      <p:pic>
        <p:nvPicPr>
          <p:cNvPr id="267" name="Google Shape;267;p39"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Vulnerability and Risk Assessment Process Recap</a:t>
            </a:r>
            <a:endParaRPr/>
          </a:p>
        </p:txBody>
      </p:sp>
      <p:sp>
        <p:nvSpPr>
          <p:cNvPr id="273" name="Google Shape;273;p40"/>
          <p:cNvSpPr txBox="1">
            <a:spLocks noGrp="1"/>
          </p:cNvSpPr>
          <p:nvPr>
            <p:ph type="body" idx="1"/>
          </p:nvPr>
        </p:nvSpPr>
        <p:spPr>
          <a:xfrm>
            <a:off x="311700" y="1152475"/>
            <a:ext cx="4025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Briefly recap the steps taken in the vulnerability and risk assessment process.</a:t>
            </a:r>
            <a:endParaRPr/>
          </a:p>
        </p:txBody>
      </p:sp>
      <p:pic>
        <p:nvPicPr>
          <p:cNvPr id="274" name="Google Shape;274;p40" descr="Vector image highlighting the Steps to Resilience process with the Assess Vulnerability and Risk phase highlighted." title="StR03.png"/>
          <p:cNvPicPr preferRelativeResize="0"/>
          <p:nvPr/>
        </p:nvPicPr>
        <p:blipFill rotWithShape="1">
          <a:blip r:embed="rId4">
            <a:alphaModFix/>
          </a:blip>
          <a:srcRect l="39" r="38"/>
          <a:stretch/>
        </p:blipFill>
        <p:spPr>
          <a:xfrm>
            <a:off x="4863050" y="1175850"/>
            <a:ext cx="3681714" cy="3416399"/>
          </a:xfrm>
          <a:prstGeom prst="rect">
            <a:avLst/>
          </a:prstGeom>
          <a:noFill/>
          <a:ln>
            <a:noFill/>
          </a:ln>
        </p:spPr>
      </p:pic>
      <p:sp>
        <p:nvSpPr>
          <p:cNvPr id="275" name="Google Shape;275;p40"/>
          <p:cNvSpPr txBox="1"/>
          <p:nvPr/>
        </p:nvSpPr>
        <p:spPr>
          <a:xfrm>
            <a:off x="4863050" y="4678975"/>
            <a:ext cx="4087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Optional: a visual flowchart of the process</a:t>
            </a:r>
            <a:endParaRPr sz="16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Assessment Rulesets</a:t>
            </a:r>
            <a:endParaRPr b="1"/>
          </a:p>
        </p:txBody>
      </p:sp>
      <p:sp>
        <p:nvSpPr>
          <p:cNvPr id="281" name="Google Shape;281;p41"/>
          <p:cNvSpPr txBox="1">
            <a:spLocks noGrp="1"/>
          </p:cNvSpPr>
          <p:nvPr>
            <p:ph type="body" idx="1"/>
          </p:nvPr>
        </p:nvSpPr>
        <p:spPr>
          <a:xfrm>
            <a:off x="311700" y="1152475"/>
            <a:ext cx="33774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Review the rulesets used in the assessment.</a:t>
            </a:r>
            <a:endParaRPr/>
          </a:p>
          <a:p>
            <a:pPr marL="0" lvl="0" indent="0" algn="l" rtl="0">
              <a:lnSpc>
                <a:spcPct val="115000"/>
              </a:lnSpc>
              <a:spcBef>
                <a:spcPts val="1200"/>
              </a:spcBef>
              <a:spcAft>
                <a:spcPts val="0"/>
              </a:spcAft>
              <a:buSzPts val="1800"/>
              <a:buNone/>
            </a:pPr>
            <a:r>
              <a:rPr lang="en"/>
              <a:t>Discuss any questions or concerns about the rulesets.</a:t>
            </a:r>
            <a:endParaRPr/>
          </a:p>
          <a:p>
            <a:pPr marL="0" lvl="0" indent="0" algn="l" rtl="0">
              <a:lnSpc>
                <a:spcPct val="115000"/>
              </a:lnSpc>
              <a:spcBef>
                <a:spcPts val="1200"/>
              </a:spcBef>
              <a:spcAft>
                <a:spcPts val="1200"/>
              </a:spcAft>
              <a:buSzPts val="1800"/>
              <a:buNone/>
            </a:pPr>
            <a:r>
              <a:rPr lang="en"/>
              <a:t>Optional: a slide for each key ruleset with a brief explanation</a:t>
            </a:r>
            <a:endParaRPr/>
          </a:p>
        </p:txBody>
      </p:sp>
      <p:sp>
        <p:nvSpPr>
          <p:cNvPr id="282" name="Google Shape;282;p41"/>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visuals of climate-related hazards</a:t>
            </a:r>
            <a:endParaRPr sz="1400" b="0" i="0" u="none" strike="noStrike" cap="none">
              <a:solidFill>
                <a:schemeClr val="dk2"/>
              </a:solidFill>
              <a:latin typeface="Arial"/>
              <a:ea typeface="Arial"/>
              <a:cs typeface="Arial"/>
              <a:sym typeface="Arial"/>
            </a:endParaRPr>
          </a:p>
        </p:txBody>
      </p:sp>
      <p:pic>
        <p:nvPicPr>
          <p:cNvPr id="283" name="Google Shape;283;p41"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Preliminary Assessment Results: </a:t>
            </a:r>
            <a:r>
              <a:rPr lang="en" b="1"/>
              <a:t>Overview</a:t>
            </a:r>
            <a:endParaRPr b="1"/>
          </a:p>
        </p:txBody>
      </p:sp>
      <p:sp>
        <p:nvSpPr>
          <p:cNvPr id="289" name="Google Shape;289;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High-level summary of the preliminary findings</a:t>
            </a:r>
            <a:endParaRPr/>
          </a:p>
          <a:p>
            <a:pPr marL="0" lvl="0" indent="0" algn="l" rtl="0">
              <a:lnSpc>
                <a:spcPct val="115000"/>
              </a:lnSpc>
              <a:spcBef>
                <a:spcPts val="1200"/>
              </a:spcBef>
              <a:spcAft>
                <a:spcPts val="1200"/>
              </a:spcAft>
              <a:buSzPts val="1800"/>
              <a:buNone/>
            </a:pPr>
            <a:r>
              <a:rPr lang="en" i="1"/>
              <a:t>Note: Dedicate multiple slides to visually present the different aspects of the preliminary assessment results.</a:t>
            </a:r>
            <a:endParaRPr i="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Vulnerability Assessment: </a:t>
            </a:r>
            <a:r>
              <a:rPr lang="en" b="1"/>
              <a:t>[Specific Hazard/Asset Type]</a:t>
            </a:r>
            <a:endParaRPr b="1"/>
          </a:p>
        </p:txBody>
      </p:sp>
      <p:sp>
        <p:nvSpPr>
          <p:cNvPr id="295" name="Google Shape;295;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Present vulnerability results using maps, charts, and tables.</a:t>
            </a:r>
            <a:endParaRPr/>
          </a:p>
          <a:p>
            <a:pPr marL="0" lvl="0" indent="0" algn="l" rtl="0">
              <a:lnSpc>
                <a:spcPct val="115000"/>
              </a:lnSpc>
              <a:spcBef>
                <a:spcPts val="1200"/>
              </a:spcBef>
              <a:spcAft>
                <a:spcPts val="1200"/>
              </a:spcAft>
              <a:buSzPts val="1800"/>
              <a:buNone/>
            </a:pPr>
            <a:r>
              <a:rPr lang="en" i="1"/>
              <a:t>Note: Dedicate multiple slides to visually present the different aspects of the preliminary assessment results.</a:t>
            </a:r>
            <a:endParaRPr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Let’s Get to Know Each Other</a:t>
            </a:r>
            <a:endParaRPr/>
          </a:p>
        </p:txBody>
      </p:sp>
      <p:sp>
        <p:nvSpPr>
          <p:cNvPr id="42" name="Google Shape;42;p8"/>
          <p:cNvSpPr txBox="1">
            <a:spLocks noGrp="1"/>
          </p:cNvSpPr>
          <p:nvPr>
            <p:ph type="body" idx="1"/>
          </p:nvPr>
        </p:nvSpPr>
        <p:spPr>
          <a:xfrm>
            <a:off x="311700" y="1152475"/>
            <a:ext cx="3637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Prompt for round-robin introductions of attendees</a:t>
            </a:r>
            <a:endParaRPr/>
          </a:p>
        </p:txBody>
      </p:sp>
      <p:sp>
        <p:nvSpPr>
          <p:cNvPr id="43" name="Google Shape;43;p8"/>
          <p:cNvSpPr txBox="1"/>
          <p:nvPr/>
        </p:nvSpPr>
        <p:spPr>
          <a:xfrm>
            <a:off x="4254025" y="38084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team photo.</a:t>
            </a:r>
            <a:endParaRPr sz="1400" b="0" i="0" u="none" strike="noStrike" cap="none">
              <a:solidFill>
                <a:schemeClr val="dk2"/>
              </a:solidFill>
              <a:latin typeface="Arial"/>
              <a:ea typeface="Arial"/>
              <a:cs typeface="Arial"/>
              <a:sym typeface="Arial"/>
            </a:endParaRPr>
          </a:p>
        </p:txBody>
      </p:sp>
      <p:pic>
        <p:nvPicPr>
          <p:cNvPr id="44" name="Google Shape;44;p8"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Risk Assessment: </a:t>
            </a:r>
            <a:r>
              <a:rPr lang="en" b="1"/>
              <a:t>[Specific Hazard/Asset Type]</a:t>
            </a:r>
            <a:endParaRPr b="1"/>
          </a:p>
        </p:txBody>
      </p:sp>
      <p:sp>
        <p:nvSpPr>
          <p:cNvPr id="301" name="Google Shape;301;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Present risk results using maps, charts, and tables.</a:t>
            </a:r>
            <a:endParaRPr/>
          </a:p>
          <a:p>
            <a:pPr marL="0" lvl="0" indent="0" algn="l" rtl="0">
              <a:lnSpc>
                <a:spcPct val="115000"/>
              </a:lnSpc>
              <a:spcBef>
                <a:spcPts val="1200"/>
              </a:spcBef>
              <a:spcAft>
                <a:spcPts val="1200"/>
              </a:spcAft>
              <a:buSzPts val="1800"/>
              <a:buNone/>
            </a:pPr>
            <a:r>
              <a:rPr lang="en" i="1"/>
              <a:t>Note: Dedicate multiple slides to visually present the different aspects of the preliminary assessment results.</a:t>
            </a:r>
            <a:endParaRPr i="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Project Area Boundaries</a:t>
            </a:r>
            <a:endParaRPr b="1"/>
          </a:p>
        </p:txBody>
      </p:sp>
      <p:sp>
        <p:nvSpPr>
          <p:cNvPr id="307" name="Google Shape;307;p45"/>
          <p:cNvSpPr txBox="1">
            <a:spLocks noGrp="1"/>
          </p:cNvSpPr>
          <p:nvPr>
            <p:ph type="body" idx="1"/>
          </p:nvPr>
        </p:nvSpPr>
        <p:spPr>
          <a:xfrm>
            <a:off x="311700" y="1152475"/>
            <a:ext cx="3421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Display the project area boundaries.</a:t>
            </a:r>
            <a:endParaRPr/>
          </a:p>
          <a:p>
            <a:pPr marL="0" lvl="0" indent="0" algn="l" rtl="0">
              <a:lnSpc>
                <a:spcPct val="115000"/>
              </a:lnSpc>
              <a:spcBef>
                <a:spcPts val="1200"/>
              </a:spcBef>
              <a:spcAft>
                <a:spcPts val="1200"/>
              </a:spcAft>
              <a:buSzPts val="1800"/>
              <a:buNone/>
            </a:pPr>
            <a:r>
              <a:rPr lang="en"/>
              <a:t>Discussion: Are any adjustments needed? Why or why not?</a:t>
            </a:r>
            <a:endParaRPr/>
          </a:p>
        </p:txBody>
      </p:sp>
      <p:pic>
        <p:nvPicPr>
          <p:cNvPr id="308" name="Google Shape;308;p45" descr="United States of America, fifty single states, gray political map (Provided by Getty Images)"/>
          <p:cNvPicPr preferRelativeResize="0"/>
          <p:nvPr/>
        </p:nvPicPr>
        <p:blipFill rotWithShape="1">
          <a:blip r:embed="rId3">
            <a:alphaModFix/>
          </a:blip>
          <a:srcRect l="3314" r="3313"/>
          <a:stretch/>
        </p:blipFill>
        <p:spPr>
          <a:xfrm>
            <a:off x="4497450" y="1152475"/>
            <a:ext cx="4494152" cy="3210424"/>
          </a:xfrm>
          <a:prstGeom prst="rect">
            <a:avLst/>
          </a:prstGeom>
          <a:noFill/>
          <a:ln>
            <a:noFill/>
          </a:ln>
        </p:spPr>
      </p:pic>
      <p:sp>
        <p:nvSpPr>
          <p:cNvPr id="309" name="Google Shape;309;p45"/>
          <p:cNvSpPr txBox="1"/>
          <p:nvPr/>
        </p:nvSpPr>
        <p:spPr>
          <a:xfrm>
            <a:off x="4497450" y="4322575"/>
            <a:ext cx="4553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a map highlighting the project area</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Your Feedback on the Preliminary Assessment</a:t>
            </a:r>
            <a:endParaRPr/>
          </a:p>
        </p:txBody>
      </p:sp>
      <p:sp>
        <p:nvSpPr>
          <p:cNvPr id="315" name="Google Shape;315;p46"/>
          <p:cNvSpPr txBox="1">
            <a:spLocks noGrp="1"/>
          </p:cNvSpPr>
          <p:nvPr>
            <p:ph type="body" idx="1"/>
          </p:nvPr>
        </p:nvSpPr>
        <p:spPr>
          <a:xfrm>
            <a:off x="311700" y="1152475"/>
            <a:ext cx="44145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Prompt discussion based on the Preliminary Results Feedback Worksheet.</a:t>
            </a:r>
            <a:endParaRPr/>
          </a:p>
          <a:p>
            <a:pPr marL="0" lvl="0" indent="0" algn="l" rtl="0">
              <a:lnSpc>
                <a:spcPct val="115000"/>
              </a:lnSpc>
              <a:spcBef>
                <a:spcPts val="1200"/>
              </a:spcBef>
              <a:spcAft>
                <a:spcPts val="0"/>
              </a:spcAft>
              <a:buSzPts val="1800"/>
              <a:buNone/>
            </a:pPr>
            <a:r>
              <a:rPr lang="en"/>
              <a:t>Encourage sharing of observations, concerns, and suggestions.</a:t>
            </a:r>
            <a:endParaRPr/>
          </a:p>
          <a:p>
            <a:pPr marL="0" lvl="0" indent="0" algn="l" rtl="0">
              <a:lnSpc>
                <a:spcPct val="115000"/>
              </a:lnSpc>
              <a:spcBef>
                <a:spcPts val="1200"/>
              </a:spcBef>
              <a:spcAft>
                <a:spcPts val="1200"/>
              </a:spcAft>
              <a:buSzPts val="1800"/>
              <a:buNone/>
            </a:pPr>
            <a:r>
              <a:rPr lang="en"/>
              <a:t>How will feedback be incorporated?</a:t>
            </a:r>
            <a:endParaRPr/>
          </a:p>
        </p:txBody>
      </p:sp>
      <p:sp>
        <p:nvSpPr>
          <p:cNvPr id="316" name="Google Shape;316;p46"/>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relevant data, quotes, or visuals.</a:t>
            </a:r>
            <a:endParaRPr sz="1400" b="0" i="0" u="none" strike="noStrike" cap="none">
              <a:solidFill>
                <a:schemeClr val="dk2"/>
              </a:solidFill>
              <a:latin typeface="Arial"/>
              <a:ea typeface="Arial"/>
              <a:cs typeface="Arial"/>
              <a:sym typeface="Arial"/>
            </a:endParaRPr>
          </a:p>
        </p:txBody>
      </p:sp>
      <p:pic>
        <p:nvPicPr>
          <p:cNvPr id="317" name="Google Shape;317;p46" descr="Placeholder image" title="Image Placeholder.png"/>
          <p:cNvPicPr preferRelativeResize="0"/>
          <p:nvPr/>
        </p:nvPicPr>
        <p:blipFill rotWithShape="1">
          <a:blip r:embed="rId3">
            <a:alphaModFix/>
          </a:blip>
          <a:srcRect/>
          <a:stretch/>
        </p:blipFill>
        <p:spPr>
          <a:xfrm>
            <a:off x="4254025" y="1152487"/>
            <a:ext cx="4669077" cy="2627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What’s Next? Incorporating Feedback</a:t>
            </a:r>
            <a:endParaRPr/>
          </a:p>
        </p:txBody>
      </p:sp>
      <p:sp>
        <p:nvSpPr>
          <p:cNvPr id="323" name="Google Shape;323;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Review key decisions and action items related to feedback.</a:t>
            </a:r>
            <a:endParaRPr/>
          </a:p>
          <a:p>
            <a:pPr marL="0" lvl="0" indent="0" algn="l" rtl="0">
              <a:lnSpc>
                <a:spcPct val="115000"/>
              </a:lnSpc>
              <a:spcBef>
                <a:spcPts val="1200"/>
              </a:spcBef>
              <a:spcAft>
                <a:spcPts val="1200"/>
              </a:spcAft>
              <a:buSzPts val="1800"/>
              <a:buNone/>
            </a:pPr>
            <a:r>
              <a:rPr lang="en"/>
              <a:t>Assign responsibilities and deadlines for incorporating feedback.</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311699" y="445025"/>
            <a:ext cx="6959401"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Reviewing Preliminary Assessment: Thank You</a:t>
            </a:r>
            <a:endParaRPr/>
          </a:p>
        </p:txBody>
      </p:sp>
      <p:sp>
        <p:nvSpPr>
          <p:cNvPr id="329" name="Google Shape;329;p48"/>
          <p:cNvSpPr txBox="1">
            <a:spLocks noGrp="1"/>
          </p:cNvSpPr>
          <p:nvPr>
            <p:ph type="body" idx="1"/>
          </p:nvPr>
        </p:nvSpPr>
        <p:spPr>
          <a:xfrm>
            <a:off x="311700" y="1152475"/>
            <a:ext cx="35832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Briefly evaluate the meeting.</a:t>
            </a:r>
            <a:endParaRPr/>
          </a:p>
          <a:p>
            <a:pPr marL="0" lvl="0" indent="0" algn="l" rtl="0">
              <a:lnSpc>
                <a:spcPct val="115000"/>
              </a:lnSpc>
              <a:spcBef>
                <a:spcPts val="1200"/>
              </a:spcBef>
              <a:spcAft>
                <a:spcPts val="1200"/>
              </a:spcAft>
              <a:buSzPts val="1800"/>
              <a:buNone/>
            </a:pPr>
            <a:r>
              <a:rPr lang="en"/>
              <a:t>Thank attendees for their participation.</a:t>
            </a:r>
            <a:endParaRPr/>
          </a:p>
        </p:txBody>
      </p:sp>
      <p:sp>
        <p:nvSpPr>
          <p:cNvPr id="330" name="Google Shape;330;p48"/>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Optional: Contact information</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[Name]</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[Email]</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1000"/>
              </a:spcAft>
              <a:buClr>
                <a:srgbClr val="000000"/>
              </a:buClr>
              <a:buSzPts val="1600"/>
              <a:buFont typeface="Arial"/>
              <a:buNone/>
            </a:pPr>
            <a:r>
              <a:rPr lang="en" sz="1600" b="0" i="0" u="none" strike="noStrike" cap="none">
                <a:solidFill>
                  <a:schemeClr val="dk2"/>
                </a:solidFill>
                <a:latin typeface="Arial"/>
                <a:ea typeface="Arial"/>
                <a:cs typeface="Arial"/>
                <a:sym typeface="Arial"/>
              </a:rPr>
              <a:t>[Phone]</a:t>
            </a:r>
            <a:endParaRPr sz="1600" b="0" i="0" u="none" strike="noStrike" cap="none">
              <a:solidFill>
                <a:schemeClr val="dk2"/>
              </a:solidFill>
              <a:latin typeface="Arial"/>
              <a:ea typeface="Arial"/>
              <a:cs typeface="Arial"/>
              <a:sym typeface="Arial"/>
            </a:endParaRPr>
          </a:p>
        </p:txBody>
      </p:sp>
      <p:pic>
        <p:nvPicPr>
          <p:cNvPr id="331" name="Google Shape;331;p48" descr="Call, contact us icon, communication / orange color (Provided by Getty Images)"/>
          <p:cNvPicPr preferRelativeResize="0"/>
          <p:nvPr/>
        </p:nvPicPr>
        <p:blipFill rotWithShape="1">
          <a:blip r:embed="rId3">
            <a:alphaModFix/>
          </a:blip>
          <a:srcRect/>
          <a:stretch/>
        </p:blipFill>
        <p:spPr>
          <a:xfrm>
            <a:off x="6131425" y="1186037"/>
            <a:ext cx="1139676" cy="113967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9" descr="Greyed out image of the steps to resilience framework icon with gears and north america map"/>
          <p:cNvPicPr preferRelativeResize="0"/>
          <p:nvPr/>
        </p:nvPicPr>
        <p:blipFill rotWithShape="1">
          <a:blip r:embed="rId3">
            <a:alphaModFix amt="30000"/>
          </a:blip>
          <a:srcRect/>
          <a:stretch/>
        </p:blipFill>
        <p:spPr>
          <a:xfrm>
            <a:off x="2528825" y="528575"/>
            <a:ext cx="4086349" cy="4086349"/>
          </a:xfrm>
          <a:prstGeom prst="rect">
            <a:avLst/>
          </a:prstGeom>
          <a:noFill/>
          <a:ln>
            <a:noFill/>
          </a:ln>
        </p:spPr>
      </p:pic>
      <p:sp>
        <p:nvSpPr>
          <p:cNvPr id="337" name="Google Shape;337;p49"/>
          <p:cNvSpPr txBox="1">
            <a:spLocks noGrp="1"/>
          </p:cNvSpPr>
          <p:nvPr>
            <p:ph type="title" idx="4294967295"/>
          </p:nvPr>
        </p:nvSpPr>
        <p:spPr>
          <a:xfrm>
            <a:off x="571500" y="1371150"/>
            <a:ext cx="8001000" cy="272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500"/>
              <a:buFont typeface="Arial"/>
              <a:buNone/>
            </a:pPr>
            <a:r>
              <a:rPr lang="en" sz="5500" b="1" i="0" u="none" strike="noStrike" cap="none">
                <a:solidFill>
                  <a:schemeClr val="dk2"/>
                </a:solidFill>
                <a:latin typeface="Arial"/>
                <a:ea typeface="Arial"/>
                <a:cs typeface="Arial"/>
                <a:sym typeface="Arial"/>
              </a:rPr>
              <a:t>End of </a:t>
            </a:r>
            <a:r>
              <a:rPr lang="en" sz="5500" b="1" i="0" u="none" strike="noStrike" cap="none">
                <a:solidFill>
                  <a:srgbClr val="0085CA"/>
                </a:solidFill>
                <a:latin typeface="Arial"/>
                <a:ea typeface="Arial"/>
                <a:cs typeface="Arial"/>
                <a:sym typeface="Arial"/>
              </a:rPr>
              <a:t>Reviewing Preliminary Assessment </a:t>
            </a:r>
            <a:r>
              <a:rPr lang="en" sz="5500" b="1" i="0" u="none" strike="noStrike" cap="none">
                <a:solidFill>
                  <a:schemeClr val="dk2"/>
                </a:solidFill>
                <a:latin typeface="Arial"/>
                <a:ea typeface="Arial"/>
                <a:cs typeface="Arial"/>
                <a:sym typeface="Arial"/>
              </a:rPr>
              <a:t>Slides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descr="hold icon. Filled hold icon for website design and mobile, app development. hold icon from filled essential compilation collection isolated on black background. (Provided by Getty Images)"/>
          <p:cNvPicPr preferRelativeResize="0"/>
          <p:nvPr/>
        </p:nvPicPr>
        <p:blipFill rotWithShape="1">
          <a:blip r:embed="rId3">
            <a:alphaModFix/>
          </a:blip>
          <a:srcRect/>
          <a:stretch/>
        </p:blipFill>
        <p:spPr>
          <a:xfrm>
            <a:off x="1535750" y="649600"/>
            <a:ext cx="1083300" cy="1083300"/>
          </a:xfrm>
          <a:prstGeom prst="roundRect">
            <a:avLst>
              <a:gd name="adj" fmla="val 10790"/>
            </a:avLst>
          </a:prstGeom>
          <a:noFill/>
          <a:ln>
            <a:noFill/>
          </a:ln>
        </p:spPr>
      </p:pic>
      <p:sp>
        <p:nvSpPr>
          <p:cNvPr id="343" name="Google Shape;343;p50"/>
          <p:cNvSpPr txBox="1">
            <a:spLocks noGrp="1"/>
          </p:cNvSpPr>
          <p:nvPr>
            <p:ph type="title" idx="4294967295"/>
          </p:nvPr>
        </p:nvSpPr>
        <p:spPr>
          <a:xfrm>
            <a:off x="1427850" y="898750"/>
            <a:ext cx="6288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dk2"/>
                </a:solidFill>
                <a:latin typeface="Arial"/>
                <a:ea typeface="Arial"/>
                <a:cs typeface="Arial"/>
                <a:sym typeface="Arial"/>
              </a:rPr>
              <a:t>TRANSITION SLIDE 03</a:t>
            </a:r>
            <a:endParaRPr/>
          </a:p>
        </p:txBody>
      </p:sp>
      <p:sp>
        <p:nvSpPr>
          <p:cNvPr id="344" name="Google Shape;344;p50"/>
          <p:cNvSpPr txBox="1"/>
          <p:nvPr/>
        </p:nvSpPr>
        <p:spPr>
          <a:xfrm>
            <a:off x="2822250" y="1937725"/>
            <a:ext cx="3499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This slide is used between template slide decks.</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a:spLocks noGrp="1"/>
          </p:cNvSpPr>
          <p:nvPr>
            <p:ph type="ctrTitle"/>
          </p:nvPr>
        </p:nvSpPr>
        <p:spPr>
          <a:xfrm>
            <a:off x="389550" y="744575"/>
            <a:ext cx="83649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2400" b="1"/>
              <a:t>REVIEWING ASSESSMENT FINDINGS AND DEVELOPING IMPACT STATEMENTS</a:t>
            </a:r>
            <a:endParaRPr sz="2400" b="1"/>
          </a:p>
          <a:p>
            <a:pPr marL="0" lvl="0" indent="0" algn="ctr" rtl="0">
              <a:lnSpc>
                <a:spcPct val="100000"/>
              </a:lnSpc>
              <a:spcBef>
                <a:spcPts val="0"/>
              </a:spcBef>
              <a:spcAft>
                <a:spcPts val="0"/>
              </a:spcAft>
              <a:buSzPts val="5200"/>
              <a:buNone/>
            </a:pPr>
            <a:r>
              <a:rPr lang="en"/>
              <a:t>[Project Name]</a:t>
            </a:r>
            <a:endParaRPr/>
          </a:p>
        </p:txBody>
      </p:sp>
      <p:sp>
        <p:nvSpPr>
          <p:cNvPr id="350" name="Google Shape;350;p51"/>
          <p:cNvSpPr txBox="1">
            <a:spLocks noGrp="1"/>
          </p:cNvSpPr>
          <p:nvPr>
            <p:ph type="subTitle" idx="1"/>
          </p:nvPr>
        </p:nvSpPr>
        <p:spPr>
          <a:xfrm>
            <a:off x="311700" y="2834125"/>
            <a:ext cx="8520600" cy="87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SzPts val="2800"/>
              <a:buNone/>
            </a:pPr>
            <a:r>
              <a:rPr lang="en" sz="2100" b="1"/>
              <a:t>Date:</a:t>
            </a:r>
            <a:r>
              <a:rPr lang="en" sz="2100"/>
              <a:t> [Date]</a:t>
            </a:r>
            <a:endParaRPr sz="2100"/>
          </a:p>
          <a:p>
            <a:pPr marL="0" lvl="0" indent="0" algn="ctr" rtl="0">
              <a:lnSpc>
                <a:spcPct val="115000"/>
              </a:lnSpc>
              <a:spcBef>
                <a:spcPts val="0"/>
              </a:spcBef>
              <a:spcAft>
                <a:spcPts val="0"/>
              </a:spcAft>
              <a:buSzPts val="2800"/>
              <a:buNone/>
            </a:pPr>
            <a:r>
              <a:rPr lang="en" sz="2100" b="1"/>
              <a:t>Time:</a:t>
            </a:r>
            <a:r>
              <a:rPr lang="en" sz="2100"/>
              <a:t> [Start Time] – [End Time]</a:t>
            </a:r>
            <a:endParaRPr sz="2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Reviewing Assessment Findings: Welcome!</a:t>
            </a:r>
            <a:endParaRPr/>
          </a:p>
        </p:txBody>
      </p:sp>
      <p:sp>
        <p:nvSpPr>
          <p:cNvPr id="356" name="Google Shape;356;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 welcome message from the facilitator</a:t>
            </a:r>
            <a:endParaRPr/>
          </a:p>
          <a:p>
            <a:pPr marL="0" lvl="0" indent="0" algn="l" rtl="0">
              <a:lnSpc>
                <a:spcPct val="115000"/>
              </a:lnSpc>
              <a:spcBef>
                <a:spcPts val="1200"/>
              </a:spcBef>
              <a:spcAft>
                <a:spcPts val="0"/>
              </a:spcAft>
              <a:buSzPts val="1800"/>
              <a:buNone/>
            </a:pPr>
            <a:r>
              <a:rPr lang="en" b="1"/>
              <a:t>Objectives</a:t>
            </a:r>
            <a:endParaRPr b="1"/>
          </a:p>
          <a:p>
            <a:pPr marL="457200" lvl="0" indent="-342900" algn="l" rtl="0">
              <a:lnSpc>
                <a:spcPct val="115000"/>
              </a:lnSpc>
              <a:spcBef>
                <a:spcPts val="1200"/>
              </a:spcBef>
              <a:spcAft>
                <a:spcPts val="0"/>
              </a:spcAft>
              <a:buSzPts val="1800"/>
              <a:buChar char="●"/>
            </a:pPr>
            <a:r>
              <a:rPr lang="en"/>
              <a:t>Review the final assessment results with the full team.</a:t>
            </a:r>
            <a:endParaRPr/>
          </a:p>
          <a:p>
            <a:pPr marL="457200" lvl="0" indent="-342900" algn="l" rtl="0">
              <a:lnSpc>
                <a:spcPct val="115000"/>
              </a:lnSpc>
              <a:spcBef>
                <a:spcPts val="0"/>
              </a:spcBef>
              <a:spcAft>
                <a:spcPts val="0"/>
              </a:spcAft>
              <a:buSzPts val="1800"/>
              <a:buChar char="●"/>
            </a:pPr>
            <a:r>
              <a:rPr lang="en"/>
              <a:t>Develop insights from the assessment results through the use of impact statements.</a:t>
            </a:r>
            <a:endParaRPr/>
          </a:p>
          <a:p>
            <a:pPr marL="457200" lvl="0" indent="-342900" algn="l" rtl="0">
              <a:lnSpc>
                <a:spcPct val="115000"/>
              </a:lnSpc>
              <a:spcBef>
                <a:spcPts val="0"/>
              </a:spcBef>
              <a:spcAft>
                <a:spcPts val="0"/>
              </a:spcAft>
              <a:buSzPts val="1800"/>
              <a:buChar char="●"/>
            </a:pPr>
            <a:r>
              <a:rPr lang="en"/>
              <a:t>Agree on the most important climate-related impacts to address in subsequent action steps.</a:t>
            </a:r>
            <a:endParaRPr/>
          </a:p>
          <a:p>
            <a:pPr marL="457200" lvl="0" indent="-342900" algn="l" rtl="0">
              <a:lnSpc>
                <a:spcPct val="115000"/>
              </a:lnSpc>
              <a:spcBef>
                <a:spcPts val="0"/>
              </a:spcBef>
              <a:spcAft>
                <a:spcPts val="0"/>
              </a:spcAft>
              <a:buSzPts val="1800"/>
              <a:buChar char="●"/>
            </a:pPr>
            <a:r>
              <a:rPr lang="en"/>
              <a:t>Address physical and social vulnerability.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Reviewing Assessment Findings: Quick Introductions</a:t>
            </a:r>
            <a:endParaRPr/>
          </a:p>
        </p:txBody>
      </p:sp>
      <p:sp>
        <p:nvSpPr>
          <p:cNvPr id="362" name="Google Shape;362;p53"/>
          <p:cNvSpPr txBox="1">
            <a:spLocks noGrp="1"/>
          </p:cNvSpPr>
          <p:nvPr>
            <p:ph type="body" idx="1"/>
          </p:nvPr>
        </p:nvSpPr>
        <p:spPr>
          <a:xfrm>
            <a:off x="311700" y="1152475"/>
            <a:ext cx="3637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Prompt for brief round-robin introductions if needed</a:t>
            </a:r>
            <a:endParaRPr/>
          </a:p>
        </p:txBody>
      </p:sp>
      <p:sp>
        <p:nvSpPr>
          <p:cNvPr id="363" name="Google Shape;363;p53"/>
          <p:cNvSpPr txBox="1"/>
          <p:nvPr/>
        </p:nvSpPr>
        <p:spPr>
          <a:xfrm>
            <a:off x="4254025" y="38084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team photo.</a:t>
            </a:r>
            <a:endParaRPr sz="1400" b="0" i="0" u="none" strike="noStrike" cap="none">
              <a:solidFill>
                <a:schemeClr val="dk2"/>
              </a:solidFill>
              <a:latin typeface="Arial"/>
              <a:ea typeface="Arial"/>
              <a:cs typeface="Arial"/>
              <a:sym typeface="Arial"/>
            </a:endParaRPr>
          </a:p>
        </p:txBody>
      </p:sp>
      <p:pic>
        <p:nvPicPr>
          <p:cNvPr id="364" name="Google Shape;364;p53" descr="Placeholder image" title="Image Placeholder.png"/>
          <p:cNvPicPr preferRelativeResize="0"/>
          <p:nvPr/>
        </p:nvPicPr>
        <p:blipFill rotWithShape="1">
          <a:blip r:embed="rId3">
            <a:alphaModFix/>
          </a:blip>
          <a:srcRect/>
          <a:stretch/>
        </p:blipFill>
        <p:spPr>
          <a:xfrm>
            <a:off x="4254025" y="1152487"/>
            <a:ext cx="4669077" cy="262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The </a:t>
            </a:r>
            <a:r>
              <a:rPr lang="en" b="1"/>
              <a:t>Get Started</a:t>
            </a:r>
            <a:r>
              <a:rPr lang="en"/>
              <a:t> Phase</a:t>
            </a:r>
            <a:endParaRPr/>
          </a:p>
        </p:txBody>
      </p:sp>
      <p:sp>
        <p:nvSpPr>
          <p:cNvPr id="50" name="Google Shape;50;p9"/>
          <p:cNvSpPr txBox="1">
            <a:spLocks noGrp="1"/>
          </p:cNvSpPr>
          <p:nvPr>
            <p:ph type="body" idx="1"/>
          </p:nvPr>
        </p:nvSpPr>
        <p:spPr>
          <a:xfrm>
            <a:off x="311700" y="1152475"/>
            <a:ext cx="4025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Briefly recap the purpose and key objectives of this initial phase.</a:t>
            </a:r>
            <a:endParaRPr/>
          </a:p>
        </p:txBody>
      </p:sp>
      <p:pic>
        <p:nvPicPr>
          <p:cNvPr id="51" name="Google Shape;51;p9" descr="Vector image highlighting the Steps to Resilience process with the Get Started phase highlighted." title="GetStarted_Slides.png"/>
          <p:cNvPicPr preferRelativeResize="0"/>
          <p:nvPr/>
        </p:nvPicPr>
        <p:blipFill rotWithShape="1">
          <a:blip r:embed="rId4">
            <a:alphaModFix/>
          </a:blip>
          <a:srcRect l="297" r="298"/>
          <a:stretch/>
        </p:blipFill>
        <p:spPr>
          <a:xfrm>
            <a:off x="4863050" y="747913"/>
            <a:ext cx="4117693" cy="3820975"/>
          </a:xfrm>
          <a:prstGeom prst="rect">
            <a:avLst/>
          </a:prstGeom>
          <a:noFill/>
          <a:ln>
            <a:noFill/>
          </a:ln>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Final Assessment Results: </a:t>
            </a:r>
            <a:r>
              <a:rPr lang="en" b="1"/>
              <a:t>Overview</a:t>
            </a:r>
            <a:endParaRPr b="1"/>
          </a:p>
        </p:txBody>
      </p:sp>
      <p:sp>
        <p:nvSpPr>
          <p:cNvPr id="370" name="Google Shape;370;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High-level summary of the final vulnerability and risk assessment results.</a:t>
            </a:r>
            <a:endParaRPr/>
          </a:p>
          <a:p>
            <a:pPr marL="0" lvl="0" indent="0" algn="l" rtl="0">
              <a:lnSpc>
                <a:spcPct val="115000"/>
              </a:lnSpc>
              <a:spcBef>
                <a:spcPts val="1200"/>
              </a:spcBef>
              <a:spcAft>
                <a:spcPts val="1200"/>
              </a:spcAft>
              <a:buSzPts val="1800"/>
              <a:buNone/>
            </a:pPr>
            <a:r>
              <a:rPr lang="en" i="1"/>
              <a:t>Note: Dedicate multiple slides to visually present the different aspects of the final assessment results.</a:t>
            </a:r>
            <a:endParaRPr i="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Vulnerability Findings</a:t>
            </a:r>
            <a:endParaRPr b="1"/>
          </a:p>
        </p:txBody>
      </p:sp>
      <p:sp>
        <p:nvSpPr>
          <p:cNvPr id="376" name="Google Shape;376;p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Present vulnerability findings using summary tables, planning-level maps, and asset-level maps.</a:t>
            </a:r>
            <a:endParaRPr/>
          </a:p>
          <a:p>
            <a:pPr marL="0" lvl="0" indent="0" algn="l" rtl="0">
              <a:lnSpc>
                <a:spcPct val="115000"/>
              </a:lnSpc>
              <a:spcBef>
                <a:spcPts val="1200"/>
              </a:spcBef>
              <a:spcAft>
                <a:spcPts val="1200"/>
              </a:spcAft>
              <a:buSzPts val="1800"/>
              <a:buNone/>
            </a:pPr>
            <a:r>
              <a:rPr lang="en" i="1"/>
              <a:t>Note: Dedicate multiple slides to visually present the different aspects of the preliminary assessment results.</a:t>
            </a:r>
            <a:endParaRPr i="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Risk Findings</a:t>
            </a:r>
            <a:endParaRPr b="1"/>
          </a:p>
        </p:txBody>
      </p:sp>
      <p:sp>
        <p:nvSpPr>
          <p:cNvPr id="382" name="Google Shape;382;p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Present risk findings using summary tables, planning-level maps, and asset-level maps.</a:t>
            </a:r>
            <a:endParaRPr/>
          </a:p>
          <a:p>
            <a:pPr marL="0" lvl="0" indent="0" algn="l" rtl="0">
              <a:lnSpc>
                <a:spcPct val="115000"/>
              </a:lnSpc>
              <a:spcBef>
                <a:spcPts val="1200"/>
              </a:spcBef>
              <a:spcAft>
                <a:spcPts val="1200"/>
              </a:spcAft>
              <a:buSzPts val="1800"/>
              <a:buNone/>
            </a:pPr>
            <a:r>
              <a:rPr lang="en" i="1"/>
              <a:t>Note: Dedicate multiple slides to visually present the different aspects of the preliminary assessment results.</a:t>
            </a:r>
            <a:endParaRPr i="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Understanding Impact Statements</a:t>
            </a:r>
            <a:endParaRPr/>
          </a:p>
        </p:txBody>
      </p:sp>
      <p:sp>
        <p:nvSpPr>
          <p:cNvPr id="388" name="Google Shape;388;p57"/>
          <p:cNvSpPr txBox="1">
            <a:spLocks noGrp="1"/>
          </p:cNvSpPr>
          <p:nvPr>
            <p:ph type="body" idx="1"/>
          </p:nvPr>
        </p:nvSpPr>
        <p:spPr>
          <a:xfrm>
            <a:off x="311700" y="1152475"/>
            <a:ext cx="4025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Explain the purpose of impact statements.</a:t>
            </a:r>
            <a:endParaRPr/>
          </a:p>
          <a:p>
            <a:pPr marL="0" lvl="0" indent="0" algn="l" rtl="0">
              <a:lnSpc>
                <a:spcPct val="115000"/>
              </a:lnSpc>
              <a:spcBef>
                <a:spcPts val="1200"/>
              </a:spcBef>
              <a:spcAft>
                <a:spcPts val="1200"/>
              </a:spcAft>
              <a:buSzPts val="1800"/>
              <a:buNone/>
            </a:pPr>
            <a:r>
              <a:rPr lang="en"/>
              <a:t>Key ingredients of an effective impact statement (such as </a:t>
            </a:r>
            <a:r>
              <a:rPr lang="en" i="1"/>
              <a:t>What happens?</a:t>
            </a:r>
            <a:r>
              <a:rPr lang="en"/>
              <a:t> </a:t>
            </a:r>
            <a:r>
              <a:rPr lang="en" i="1"/>
              <a:t>To whom/what?</a:t>
            </a:r>
            <a:r>
              <a:rPr lang="en"/>
              <a:t> </a:t>
            </a:r>
            <a:r>
              <a:rPr lang="en" i="1"/>
              <a:t>Why is it important?</a:t>
            </a:r>
            <a:r>
              <a:rPr lang="en"/>
              <a:t>)</a:t>
            </a:r>
            <a:endParaRPr/>
          </a:p>
        </p:txBody>
      </p:sp>
      <p:sp>
        <p:nvSpPr>
          <p:cNvPr id="389" name="Google Shape;389;p57"/>
          <p:cNvSpPr txBox="1"/>
          <p:nvPr/>
        </p:nvSpPr>
        <p:spPr>
          <a:xfrm>
            <a:off x="5101275" y="4743300"/>
            <a:ext cx="354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an example impact statement</a:t>
            </a:r>
            <a:endParaRPr sz="1400" b="0" i="0" u="none" strike="noStrike" cap="none">
              <a:solidFill>
                <a:schemeClr val="dk2"/>
              </a:solidFill>
              <a:latin typeface="Arial"/>
              <a:ea typeface="Arial"/>
              <a:cs typeface="Arial"/>
              <a:sym typeface="Arial"/>
            </a:endParaRPr>
          </a:p>
        </p:txBody>
      </p:sp>
      <p:sp>
        <p:nvSpPr>
          <p:cNvPr id="390" name="Google Shape;390;p57"/>
          <p:cNvSpPr txBox="1"/>
          <p:nvPr/>
        </p:nvSpPr>
        <p:spPr>
          <a:xfrm>
            <a:off x="5101275" y="1017725"/>
            <a:ext cx="3540000" cy="3771000"/>
          </a:xfrm>
          <a:prstGeom prst="rect">
            <a:avLst/>
          </a:prstGeom>
          <a:solidFill>
            <a:srgbClr val="003087"/>
          </a:solidFill>
          <a:ln>
            <a:noFill/>
          </a:ln>
        </p:spPr>
        <p:txBody>
          <a:bodyPr spcFirstLastPara="1" wrap="square" lIns="182875" tIns="182875" rIns="182875" bIns="18287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lt1"/>
                </a:solidFill>
                <a:latin typeface="Arial"/>
                <a:ea typeface="Arial"/>
                <a:cs typeface="Arial"/>
                <a:sym typeface="Arial"/>
              </a:rPr>
              <a:t>In Nautilus’s Downtown Commercial District, a significant portion of businesses critical to the city’s economy are situated within the 100-year floodplain (specifically the tidal flooding part of this floodplain) and lack adequate flood resilience measures. The absence of flood preparedness or insurance among these businesses heightens the risk of considerable economic disruption, threatening job security, local livelihoods, and the overall economic stability of Nautilus. Efforts to enhance flood resilience in this key commercial corridor are essential to safeguarding the city’s economic health against the increasing threat of coastal flooding.</a:t>
            </a:r>
            <a:endParaRPr sz="1300" b="0" i="0" u="none" strike="noStrike" cap="non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Workshop: Developing Impact Statements</a:t>
            </a:r>
            <a:endParaRPr b="1"/>
          </a:p>
        </p:txBody>
      </p:sp>
      <p:sp>
        <p:nvSpPr>
          <p:cNvPr id="396" name="Google Shape;396;p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Note: This might not be a presentation slide but a prompt.</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r>
              <a:rPr lang="en"/>
              <a:t>Instructions for the team to begin developing impact statements for the most significant climate-related impacts</a:t>
            </a:r>
            <a:endParaRPr/>
          </a:p>
          <a:p>
            <a:pPr marL="0" lvl="0" indent="0" algn="l" rtl="0">
              <a:lnSpc>
                <a:spcPct val="115000"/>
              </a:lnSpc>
              <a:spcBef>
                <a:spcPts val="1200"/>
              </a:spcBef>
              <a:spcAft>
                <a:spcPts val="0"/>
              </a:spcAft>
              <a:buSzPts val="1800"/>
              <a:buNone/>
            </a:pPr>
            <a:r>
              <a:rPr lang="en"/>
              <a:t>(If dividing into groups, a slide indicating group assignments could be here.)</a:t>
            </a:r>
            <a:endParaRPr/>
          </a:p>
          <a:p>
            <a:pPr marL="0" lvl="0" indent="0" algn="l" rtl="0">
              <a:lnSpc>
                <a:spcPct val="115000"/>
              </a:lnSpc>
              <a:spcBef>
                <a:spcPts val="1200"/>
              </a:spcBef>
              <a:spcAft>
                <a:spcPts val="1200"/>
              </a:spcAft>
              <a:buSzPts val="1800"/>
              <a:buNone/>
            </a:pPr>
            <a:r>
              <a:rPr lang="en" b="1"/>
              <a:t>Key Focus:</a:t>
            </a:r>
            <a:r>
              <a:rPr lang="en"/>
              <a:t> Addressing both physical and social vulnerabilities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Group Presentations: Impact Statements</a:t>
            </a:r>
            <a:endParaRPr/>
          </a:p>
        </p:txBody>
      </p:sp>
      <p:sp>
        <p:nvSpPr>
          <p:cNvPr id="402" name="Google Shape;402;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Each group presents their developed impact statements.</a:t>
            </a:r>
            <a:endParaRPr/>
          </a:p>
          <a:p>
            <a:pPr marL="0" lvl="0" indent="0" algn="l" rtl="0">
              <a:lnSpc>
                <a:spcPct val="115000"/>
              </a:lnSpc>
              <a:spcBef>
                <a:spcPts val="1200"/>
              </a:spcBef>
              <a:spcAft>
                <a:spcPts val="1200"/>
              </a:spcAft>
              <a:buSzPts val="1800"/>
              <a:buNone/>
            </a:pPr>
            <a:r>
              <a:rPr lang="en"/>
              <a:t>Facilitated discussion to identify common themes and prioritize impacts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Prioritizing Impacts</a:t>
            </a:r>
            <a:endParaRPr/>
          </a:p>
        </p:txBody>
      </p:sp>
      <p:sp>
        <p:nvSpPr>
          <p:cNvPr id="408" name="Google Shape;408;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Facilitate the agreement (with the Municipal and Community Leaders and the Project Team) on the most important climate-related impacts to address in subsequent action steps.</a:t>
            </a:r>
            <a:endParaRPr/>
          </a:p>
          <a:p>
            <a:pPr marL="0" lvl="0" indent="0" algn="l" rtl="0">
              <a:lnSpc>
                <a:spcPct val="115000"/>
              </a:lnSpc>
              <a:spcBef>
                <a:spcPts val="1200"/>
              </a:spcBef>
              <a:spcAft>
                <a:spcPts val="1200"/>
              </a:spcAft>
              <a:buSzPts val="1800"/>
              <a:buNone/>
            </a:pPr>
            <a:r>
              <a:rPr lang="en"/>
              <a:t>Optional: a list of the prioritized impacts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Moving Forward: Action Planning</a:t>
            </a:r>
            <a:endParaRPr/>
          </a:p>
        </p:txBody>
      </p:sp>
      <p:sp>
        <p:nvSpPr>
          <p:cNvPr id="414" name="Google Shape;414;p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Review key decisions and action items.</a:t>
            </a:r>
            <a:endParaRPr/>
          </a:p>
          <a:p>
            <a:pPr marL="0" lvl="0" indent="0" algn="l" rtl="0">
              <a:lnSpc>
                <a:spcPct val="115000"/>
              </a:lnSpc>
              <a:spcBef>
                <a:spcPts val="1200"/>
              </a:spcBef>
              <a:spcAft>
                <a:spcPts val="1200"/>
              </a:spcAft>
              <a:buSzPts val="1800"/>
              <a:buNone/>
            </a:pPr>
            <a:r>
              <a:rPr lang="en"/>
              <a:t>Assign responsibilities and deadlines for the next steps.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2"/>
          <p:cNvSpPr txBox="1">
            <a:spLocks noGrp="1"/>
          </p:cNvSpPr>
          <p:nvPr>
            <p:ph type="title"/>
          </p:nvPr>
        </p:nvSpPr>
        <p:spPr>
          <a:xfrm>
            <a:off x="311700" y="445025"/>
            <a:ext cx="671902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Reviewing Assessment Findings: Thank You</a:t>
            </a:r>
            <a:endParaRPr/>
          </a:p>
        </p:txBody>
      </p:sp>
      <p:sp>
        <p:nvSpPr>
          <p:cNvPr id="420" name="Google Shape;420;p62"/>
          <p:cNvSpPr txBox="1">
            <a:spLocks noGrp="1"/>
          </p:cNvSpPr>
          <p:nvPr>
            <p:ph type="body" idx="1"/>
          </p:nvPr>
        </p:nvSpPr>
        <p:spPr>
          <a:xfrm>
            <a:off x="311700" y="1152475"/>
            <a:ext cx="35832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Briefly evaluate the meeting.</a:t>
            </a:r>
            <a:endParaRPr/>
          </a:p>
          <a:p>
            <a:pPr marL="0" lvl="0" indent="0" algn="l" rtl="0">
              <a:lnSpc>
                <a:spcPct val="115000"/>
              </a:lnSpc>
              <a:spcBef>
                <a:spcPts val="1200"/>
              </a:spcBef>
              <a:spcAft>
                <a:spcPts val="1200"/>
              </a:spcAft>
              <a:buSzPts val="1800"/>
              <a:buNone/>
            </a:pPr>
            <a:r>
              <a:rPr lang="en"/>
              <a:t>Thank attendees for their participation.</a:t>
            </a:r>
            <a:endParaRPr/>
          </a:p>
        </p:txBody>
      </p:sp>
      <p:sp>
        <p:nvSpPr>
          <p:cNvPr id="421" name="Google Shape;421;p62"/>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Optional: Contact information</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[Name]</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[Email]</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1000"/>
              </a:spcAft>
              <a:buClr>
                <a:srgbClr val="000000"/>
              </a:buClr>
              <a:buSzPts val="1600"/>
              <a:buFont typeface="Arial"/>
              <a:buNone/>
            </a:pPr>
            <a:r>
              <a:rPr lang="en" sz="1600" b="0" i="0" u="none" strike="noStrike" cap="none">
                <a:solidFill>
                  <a:schemeClr val="dk2"/>
                </a:solidFill>
                <a:latin typeface="Arial"/>
                <a:ea typeface="Arial"/>
                <a:cs typeface="Arial"/>
                <a:sym typeface="Arial"/>
              </a:rPr>
              <a:t>[Phone]</a:t>
            </a:r>
            <a:endParaRPr sz="1600" b="0" i="0" u="none" strike="noStrike" cap="none">
              <a:solidFill>
                <a:schemeClr val="dk2"/>
              </a:solidFill>
              <a:latin typeface="Arial"/>
              <a:ea typeface="Arial"/>
              <a:cs typeface="Arial"/>
              <a:sym typeface="Arial"/>
            </a:endParaRPr>
          </a:p>
        </p:txBody>
      </p:sp>
      <p:pic>
        <p:nvPicPr>
          <p:cNvPr id="422" name="Google Shape;422;p62" descr="Call, contact us icon, communication / orange color (Provided by Getty Images)"/>
          <p:cNvPicPr preferRelativeResize="0"/>
          <p:nvPr/>
        </p:nvPicPr>
        <p:blipFill rotWithShape="1">
          <a:blip r:embed="rId3">
            <a:alphaModFix/>
          </a:blip>
          <a:srcRect/>
          <a:stretch/>
        </p:blipFill>
        <p:spPr>
          <a:xfrm>
            <a:off x="6131425" y="1186037"/>
            <a:ext cx="1139676" cy="113967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63" descr="Greyed out image of the steps to resilience framework icon with gears and north america map" title="Resilience Toolkit Logo.png"/>
          <p:cNvPicPr preferRelativeResize="0"/>
          <p:nvPr/>
        </p:nvPicPr>
        <p:blipFill rotWithShape="1">
          <a:blip r:embed="rId3">
            <a:alphaModFix amt="30000"/>
          </a:blip>
          <a:srcRect/>
          <a:stretch/>
        </p:blipFill>
        <p:spPr>
          <a:xfrm>
            <a:off x="2528825" y="528575"/>
            <a:ext cx="4086349" cy="4086349"/>
          </a:xfrm>
          <a:prstGeom prst="rect">
            <a:avLst/>
          </a:prstGeom>
          <a:noFill/>
          <a:ln>
            <a:noFill/>
          </a:ln>
        </p:spPr>
      </p:pic>
      <p:sp>
        <p:nvSpPr>
          <p:cNvPr id="428" name="Google Shape;428;p63"/>
          <p:cNvSpPr txBox="1">
            <a:spLocks noGrp="1"/>
          </p:cNvSpPr>
          <p:nvPr>
            <p:ph type="title" idx="4294967295"/>
          </p:nvPr>
        </p:nvSpPr>
        <p:spPr>
          <a:xfrm>
            <a:off x="778500" y="1001700"/>
            <a:ext cx="7587000" cy="3140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 sz="4800" b="1" i="0" u="none" strike="noStrike" cap="none">
                <a:solidFill>
                  <a:schemeClr val="dk2"/>
                </a:solidFill>
                <a:latin typeface="Arial"/>
                <a:ea typeface="Arial"/>
                <a:cs typeface="Arial"/>
                <a:sym typeface="Arial"/>
              </a:rPr>
              <a:t>End of </a:t>
            </a:r>
            <a:r>
              <a:rPr lang="en" sz="4800" b="1" i="0" u="none" strike="noStrike" cap="none">
                <a:solidFill>
                  <a:srgbClr val="0085CA"/>
                </a:solidFill>
                <a:latin typeface="Arial"/>
                <a:ea typeface="Arial"/>
                <a:cs typeface="Arial"/>
                <a:sym typeface="Arial"/>
              </a:rPr>
              <a:t>Reviewing Assessment Findings and Developing Impact Statements </a:t>
            </a:r>
            <a:r>
              <a:rPr lang="en" sz="4800" b="1" i="0" u="none" strike="noStrike" cap="none">
                <a:solidFill>
                  <a:schemeClr val="dk2"/>
                </a:solidFill>
                <a:latin typeface="Arial"/>
                <a:ea typeface="Arial"/>
                <a:cs typeface="Arial"/>
                <a:sym typeface="Arial"/>
              </a:rPr>
              <a:t>Slides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[Project Name]: </a:t>
            </a:r>
            <a:r>
              <a:rPr lang="en" b="1"/>
              <a:t>Why This Matters</a:t>
            </a:r>
            <a:endParaRPr b="1"/>
          </a:p>
        </p:txBody>
      </p:sp>
      <p:sp>
        <p:nvSpPr>
          <p:cNvPr id="57" name="Google Shape;57;p10"/>
          <p:cNvSpPr txBox="1">
            <a:spLocks noGrp="1"/>
          </p:cNvSpPr>
          <p:nvPr>
            <p:ph type="body" idx="1"/>
          </p:nvPr>
        </p:nvSpPr>
        <p:spPr>
          <a:xfrm>
            <a:off x="311700" y="1152475"/>
            <a:ext cx="33774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Background on the project</a:t>
            </a:r>
            <a:endParaRPr/>
          </a:p>
          <a:p>
            <a:pPr marL="0" lvl="0" indent="0" algn="l" rtl="0">
              <a:lnSpc>
                <a:spcPct val="115000"/>
              </a:lnSpc>
              <a:spcBef>
                <a:spcPts val="1200"/>
              </a:spcBef>
              <a:spcAft>
                <a:spcPts val="0"/>
              </a:spcAft>
              <a:buSzPts val="1800"/>
              <a:buNone/>
            </a:pPr>
            <a:r>
              <a:rPr lang="en"/>
              <a:t>The need for the project</a:t>
            </a:r>
            <a:endParaRPr/>
          </a:p>
          <a:p>
            <a:pPr marL="0" lvl="0" indent="0" algn="l" rtl="0">
              <a:lnSpc>
                <a:spcPct val="115000"/>
              </a:lnSpc>
              <a:spcBef>
                <a:spcPts val="1200"/>
              </a:spcBef>
              <a:spcAft>
                <a:spcPts val="1200"/>
              </a:spcAft>
              <a:buSzPts val="1800"/>
              <a:buNone/>
            </a:pPr>
            <a:r>
              <a:rPr lang="en"/>
              <a:t>Alignment with community needs and priorities</a:t>
            </a:r>
            <a:endParaRPr/>
          </a:p>
        </p:txBody>
      </p:sp>
      <p:sp>
        <p:nvSpPr>
          <p:cNvPr id="58" name="Google Shape;58;p10"/>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relevant data, quotes, or visuals.</a:t>
            </a:r>
            <a:endParaRPr sz="1400" b="0" i="0" u="none" strike="noStrike" cap="none">
              <a:solidFill>
                <a:schemeClr val="dk2"/>
              </a:solidFill>
              <a:latin typeface="Arial"/>
              <a:ea typeface="Arial"/>
              <a:cs typeface="Arial"/>
              <a:sym typeface="Arial"/>
            </a:endParaRPr>
          </a:p>
        </p:txBody>
      </p:sp>
      <p:pic>
        <p:nvPicPr>
          <p:cNvPr id="59" name="Google Shape;59;p10"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64" descr="hold icon. Filled hold icon for website design and mobile, app development. hold icon from filled essential compilation collection isolated on black background. (Provided by Getty Images)"/>
          <p:cNvPicPr preferRelativeResize="0"/>
          <p:nvPr/>
        </p:nvPicPr>
        <p:blipFill rotWithShape="1">
          <a:blip r:embed="rId3">
            <a:alphaModFix/>
          </a:blip>
          <a:srcRect/>
          <a:stretch/>
        </p:blipFill>
        <p:spPr>
          <a:xfrm>
            <a:off x="1535750" y="649600"/>
            <a:ext cx="1083300" cy="1083300"/>
          </a:xfrm>
          <a:prstGeom prst="roundRect">
            <a:avLst>
              <a:gd name="adj" fmla="val 10790"/>
            </a:avLst>
          </a:prstGeom>
          <a:noFill/>
          <a:ln>
            <a:noFill/>
          </a:ln>
        </p:spPr>
      </p:pic>
      <p:sp>
        <p:nvSpPr>
          <p:cNvPr id="434" name="Google Shape;434;p64"/>
          <p:cNvSpPr txBox="1">
            <a:spLocks noGrp="1"/>
          </p:cNvSpPr>
          <p:nvPr>
            <p:ph type="title" idx="4294967295"/>
          </p:nvPr>
        </p:nvSpPr>
        <p:spPr>
          <a:xfrm>
            <a:off x="1427850" y="898750"/>
            <a:ext cx="6288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dk2"/>
                </a:solidFill>
                <a:latin typeface="Arial"/>
                <a:ea typeface="Arial"/>
                <a:cs typeface="Arial"/>
                <a:sym typeface="Arial"/>
              </a:rPr>
              <a:t>TRANSITION SLIDE 04</a:t>
            </a:r>
            <a:endParaRPr/>
          </a:p>
        </p:txBody>
      </p:sp>
      <p:sp>
        <p:nvSpPr>
          <p:cNvPr id="435" name="Google Shape;435;p64"/>
          <p:cNvSpPr txBox="1"/>
          <p:nvPr/>
        </p:nvSpPr>
        <p:spPr>
          <a:xfrm>
            <a:off x="2822250" y="1937725"/>
            <a:ext cx="34995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This slide is used between template slide decks.</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20370"/>
              <a:buNone/>
            </a:pPr>
            <a:r>
              <a:rPr lang="en" sz="4800" b="1"/>
              <a:t>Reviewing Vulnerability and Risk Findings: Laying the Foundation for Adaptation</a:t>
            </a:r>
            <a:endParaRPr sz="4800"/>
          </a:p>
        </p:txBody>
      </p:sp>
      <p:sp>
        <p:nvSpPr>
          <p:cNvPr id="441" name="Google Shape;441;p65"/>
          <p:cNvSpPr txBox="1">
            <a:spLocks noGrp="1"/>
          </p:cNvSpPr>
          <p:nvPr>
            <p:ph type="subTitle" idx="1"/>
          </p:nvPr>
        </p:nvSpPr>
        <p:spPr>
          <a:xfrm>
            <a:off x="311700" y="2834125"/>
            <a:ext cx="8520600" cy="879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SzPts val="2800"/>
              <a:buNone/>
            </a:pPr>
            <a:r>
              <a:rPr lang="en" sz="2100" b="1"/>
              <a:t>Date:</a:t>
            </a:r>
            <a:r>
              <a:rPr lang="en" sz="2100"/>
              <a:t> [Date]</a:t>
            </a:r>
            <a:endParaRPr sz="2100"/>
          </a:p>
          <a:p>
            <a:pPr marL="0" lvl="0" indent="0" algn="ctr" rtl="0">
              <a:lnSpc>
                <a:spcPct val="115000"/>
              </a:lnSpc>
              <a:spcBef>
                <a:spcPts val="0"/>
              </a:spcBef>
              <a:spcAft>
                <a:spcPts val="0"/>
              </a:spcAft>
              <a:buSzPts val="2800"/>
              <a:buNone/>
            </a:pPr>
            <a:r>
              <a:rPr lang="en" sz="2100" b="1"/>
              <a:t>Time:</a:t>
            </a:r>
            <a:r>
              <a:rPr lang="en" sz="2100"/>
              <a:t> [Start Time] – [End Time]</a:t>
            </a:r>
            <a:endParaRPr sz="21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Welcome! Understanding Our Vulnerabilities and Risks</a:t>
            </a:r>
            <a:endParaRPr/>
          </a:p>
        </p:txBody>
      </p:sp>
      <p:sp>
        <p:nvSpPr>
          <p:cNvPr id="447" name="Google Shape;447;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 welcome message from the facilitator</a:t>
            </a:r>
            <a:endParaRPr/>
          </a:p>
          <a:p>
            <a:pPr marL="0" lvl="0" indent="0" algn="l" rtl="0">
              <a:lnSpc>
                <a:spcPct val="115000"/>
              </a:lnSpc>
              <a:spcBef>
                <a:spcPts val="1200"/>
              </a:spcBef>
              <a:spcAft>
                <a:spcPts val="0"/>
              </a:spcAft>
              <a:buSzPts val="1800"/>
              <a:buNone/>
            </a:pPr>
            <a:r>
              <a:rPr lang="en" b="1"/>
              <a:t>Objectives</a:t>
            </a:r>
            <a:endParaRPr b="1"/>
          </a:p>
          <a:p>
            <a:pPr marL="457200" lvl="0" indent="-342900" algn="l" rtl="0">
              <a:lnSpc>
                <a:spcPct val="115000"/>
              </a:lnSpc>
              <a:spcBef>
                <a:spcPts val="1200"/>
              </a:spcBef>
              <a:spcAft>
                <a:spcPts val="0"/>
              </a:spcAft>
              <a:buSzPts val="1800"/>
              <a:buChar char="●"/>
            </a:pPr>
            <a:r>
              <a:rPr lang="en"/>
              <a:t>Ensure a shared understanding of the vulnerability and risk findings.</a:t>
            </a:r>
            <a:endParaRPr/>
          </a:p>
          <a:p>
            <a:pPr marL="457200" lvl="0" indent="-342900" algn="l" rtl="0">
              <a:lnSpc>
                <a:spcPct val="115000"/>
              </a:lnSpc>
              <a:spcBef>
                <a:spcPts val="0"/>
              </a:spcBef>
              <a:spcAft>
                <a:spcPts val="0"/>
              </a:spcAft>
              <a:buSzPts val="1800"/>
              <a:buChar char="●"/>
            </a:pPr>
            <a:r>
              <a:rPr lang="en"/>
              <a:t>Identify the most pressing climate-related impacts for adaptation planning.</a:t>
            </a:r>
            <a:endParaRPr/>
          </a:p>
          <a:p>
            <a:pPr marL="457200" lvl="0" indent="-342900" algn="l" rtl="0">
              <a:lnSpc>
                <a:spcPct val="115000"/>
              </a:lnSpc>
              <a:spcBef>
                <a:spcPts val="0"/>
              </a:spcBef>
              <a:spcAft>
                <a:spcPts val="0"/>
              </a:spcAft>
              <a:buSzPts val="1800"/>
              <a:buChar char="●"/>
            </a:pPr>
            <a:r>
              <a:rPr lang="en"/>
              <a:t>Connect vulnerability and risk findings to community goals and values.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Today’s Agenda</a:t>
            </a:r>
            <a:endParaRPr/>
          </a:p>
        </p:txBody>
      </p:sp>
      <p:sp>
        <p:nvSpPr>
          <p:cNvPr id="453" name="Google Shape;453;p6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a:t>Review of agenda and ground rules</a:t>
            </a:r>
            <a:endParaRPr/>
          </a:p>
          <a:p>
            <a:pPr marL="457200" lvl="0" indent="-342900" algn="l" rtl="0">
              <a:lnSpc>
                <a:spcPct val="115000"/>
              </a:lnSpc>
              <a:spcBef>
                <a:spcPts val="0"/>
              </a:spcBef>
              <a:spcAft>
                <a:spcPts val="0"/>
              </a:spcAft>
              <a:buSzPts val="1800"/>
              <a:buChar char="●"/>
            </a:pPr>
            <a:r>
              <a:rPr lang="en"/>
              <a:t>Overview of the Assess Vulnerability and Risk phase</a:t>
            </a:r>
            <a:endParaRPr/>
          </a:p>
          <a:p>
            <a:pPr marL="457200" lvl="0" indent="-342900" algn="l" rtl="0">
              <a:lnSpc>
                <a:spcPct val="115000"/>
              </a:lnSpc>
              <a:spcBef>
                <a:spcPts val="0"/>
              </a:spcBef>
              <a:spcAft>
                <a:spcPts val="0"/>
              </a:spcAft>
              <a:buSzPts val="1800"/>
              <a:buChar char="●"/>
            </a:pPr>
            <a:r>
              <a:rPr lang="en"/>
              <a:t>Presentation of key vulnerability and risk findings</a:t>
            </a:r>
            <a:endParaRPr/>
          </a:p>
          <a:p>
            <a:pPr marL="457200" lvl="0" indent="-342900" algn="l" rtl="0">
              <a:lnSpc>
                <a:spcPct val="115000"/>
              </a:lnSpc>
              <a:spcBef>
                <a:spcPts val="0"/>
              </a:spcBef>
              <a:spcAft>
                <a:spcPts val="0"/>
              </a:spcAft>
              <a:buSzPts val="1800"/>
              <a:buChar char="●"/>
            </a:pPr>
            <a:r>
              <a:rPr lang="en"/>
              <a:t>Facilitated discussion: Analyzing vulnerability drivers</a:t>
            </a:r>
            <a:endParaRPr/>
          </a:p>
          <a:p>
            <a:pPr marL="457200" lvl="0" indent="-342900" algn="l" rtl="0">
              <a:lnSpc>
                <a:spcPct val="115000"/>
              </a:lnSpc>
              <a:spcBef>
                <a:spcPts val="0"/>
              </a:spcBef>
              <a:spcAft>
                <a:spcPts val="0"/>
              </a:spcAft>
              <a:buSzPts val="1800"/>
              <a:buChar char="●"/>
            </a:pPr>
            <a:r>
              <a:rPr lang="en"/>
              <a:t>Connecting impacts to community goals</a:t>
            </a:r>
            <a:endParaRPr/>
          </a:p>
          <a:p>
            <a:pPr marL="457200" lvl="0" indent="-342900" algn="l" rtl="0">
              <a:lnSpc>
                <a:spcPct val="115000"/>
              </a:lnSpc>
              <a:spcBef>
                <a:spcPts val="0"/>
              </a:spcBef>
              <a:spcAft>
                <a:spcPts val="0"/>
              </a:spcAft>
              <a:buSzPts val="1800"/>
              <a:buChar char="●"/>
            </a:pPr>
            <a:r>
              <a:rPr lang="en"/>
              <a:t>Prioritization of climate-related impacts</a:t>
            </a:r>
            <a:endParaRPr/>
          </a:p>
          <a:p>
            <a:pPr marL="457200" lvl="0" indent="-342900" algn="l" rtl="0">
              <a:lnSpc>
                <a:spcPct val="115000"/>
              </a:lnSpc>
              <a:spcBef>
                <a:spcPts val="0"/>
              </a:spcBef>
              <a:spcAft>
                <a:spcPts val="0"/>
              </a:spcAft>
              <a:buSzPts val="1800"/>
              <a:buChar char="●"/>
            </a:pPr>
            <a:r>
              <a:rPr lang="en"/>
              <a:t>Next steps and action items</a:t>
            </a:r>
            <a:endParaRPr/>
          </a:p>
          <a:p>
            <a:pPr marL="457200" lvl="0" indent="-342900" algn="l" rtl="0">
              <a:lnSpc>
                <a:spcPct val="115000"/>
              </a:lnSpc>
              <a:spcBef>
                <a:spcPts val="0"/>
              </a:spcBef>
              <a:spcAft>
                <a:spcPts val="0"/>
              </a:spcAft>
              <a:buSzPts val="1800"/>
              <a:buChar char="●"/>
            </a:pPr>
            <a:r>
              <a:rPr lang="en"/>
              <a:t>Meeting evaluation and wrap-up</a:t>
            </a:r>
            <a:endParaRPr/>
          </a:p>
          <a:p>
            <a:pPr marL="0" lvl="0" indent="0" algn="l" rtl="0">
              <a:lnSpc>
                <a:spcPct val="115000"/>
              </a:lnSpc>
              <a:spcBef>
                <a:spcPts val="1200"/>
              </a:spcBef>
              <a:spcAft>
                <a:spcPts val="1200"/>
              </a:spcAft>
              <a:buSzPts val="1800"/>
              <a:buNone/>
            </a:pPr>
            <a:r>
              <a:rPr lang="en"/>
              <a:t>Note: Review any established ground rules for respectful and productive discussion.</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Looking Back: Our Assessment Process</a:t>
            </a:r>
            <a:endParaRPr/>
          </a:p>
        </p:txBody>
      </p:sp>
      <p:sp>
        <p:nvSpPr>
          <p:cNvPr id="459" name="Google Shape;459;p68"/>
          <p:cNvSpPr txBox="1">
            <a:spLocks noGrp="1"/>
          </p:cNvSpPr>
          <p:nvPr>
            <p:ph type="body" idx="1"/>
          </p:nvPr>
        </p:nvSpPr>
        <p:spPr>
          <a:xfrm>
            <a:off x="311700" y="1152475"/>
            <a:ext cx="3637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Briefly recap the purpose and methodology of the Assess Vulnerability and Risk phase.</a:t>
            </a:r>
            <a:endParaRPr/>
          </a:p>
          <a:p>
            <a:pPr marL="0" lvl="0" indent="0" algn="l" rtl="0">
              <a:lnSpc>
                <a:spcPct val="115000"/>
              </a:lnSpc>
              <a:spcBef>
                <a:spcPts val="1200"/>
              </a:spcBef>
              <a:spcAft>
                <a:spcPts val="1200"/>
              </a:spcAft>
              <a:buSzPts val="1800"/>
              <a:buNone/>
            </a:pPr>
            <a:r>
              <a:rPr lang="en"/>
              <a:t>Highlight key outputs: reports, maps, data tables, and other resources.</a:t>
            </a:r>
            <a:endParaRPr/>
          </a:p>
        </p:txBody>
      </p:sp>
      <p:sp>
        <p:nvSpPr>
          <p:cNvPr id="460" name="Google Shape;460;p68"/>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a visual of the assessment process</a:t>
            </a:r>
            <a:endParaRPr sz="1400" b="0" i="0" u="none" strike="noStrike" cap="none">
              <a:solidFill>
                <a:schemeClr val="dk2"/>
              </a:solidFill>
              <a:latin typeface="Arial"/>
              <a:ea typeface="Arial"/>
              <a:cs typeface="Arial"/>
              <a:sym typeface="Arial"/>
            </a:endParaRPr>
          </a:p>
        </p:txBody>
      </p:sp>
      <p:pic>
        <p:nvPicPr>
          <p:cNvPr id="461" name="Google Shape;461;p68" descr="Placeholder image" title="Image Placeholder.png"/>
          <p:cNvPicPr preferRelativeResize="0"/>
          <p:nvPr/>
        </p:nvPicPr>
        <p:blipFill rotWithShape="1">
          <a:blip r:embed="rId3">
            <a:alphaModFix/>
          </a:blip>
          <a:srcRect/>
          <a:stretch/>
        </p:blipFill>
        <p:spPr>
          <a:xfrm>
            <a:off x="4254025" y="1152487"/>
            <a:ext cx="4669077" cy="26274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Findings: </a:t>
            </a:r>
            <a:r>
              <a:rPr lang="en" b="1"/>
              <a:t>Climate-Related Hazards</a:t>
            </a:r>
            <a:endParaRPr b="1"/>
          </a:p>
        </p:txBody>
      </p:sp>
      <p:sp>
        <p:nvSpPr>
          <p:cNvPr id="467" name="Google Shape;467;p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Overview of the key climate-related hazards identified</a:t>
            </a:r>
            <a:endParaRPr/>
          </a:p>
          <a:p>
            <a:pPr marL="0" lvl="0" indent="0" algn="l" rtl="0">
              <a:lnSpc>
                <a:spcPct val="115000"/>
              </a:lnSpc>
              <a:spcBef>
                <a:spcPts val="1200"/>
              </a:spcBef>
              <a:spcAft>
                <a:spcPts val="1200"/>
              </a:spcAft>
              <a:buSzPts val="1800"/>
              <a:buNone/>
            </a:pPr>
            <a:r>
              <a:rPr lang="en"/>
              <a:t>Optional: maps showing climate-related hazard areas</a:t>
            </a:r>
            <a:endParaRPr/>
          </a:p>
        </p:txBody>
      </p:sp>
      <p:sp>
        <p:nvSpPr>
          <p:cNvPr id="468" name="Google Shape;468;p69"/>
          <p:cNvSpPr txBox="1"/>
          <p:nvPr/>
        </p:nvSpPr>
        <p:spPr>
          <a:xfrm>
            <a:off x="0" y="4743300"/>
            <a:ext cx="551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087"/>
                </a:solidFill>
                <a:latin typeface="Arial"/>
                <a:ea typeface="Arial"/>
                <a:cs typeface="Arial"/>
                <a:sym typeface="Arial"/>
              </a:rPr>
              <a:t>Understanding Our Vulnerabilities and Risks</a:t>
            </a:r>
            <a:endParaRPr sz="1400" b="1" i="0" u="none" strike="noStrike" cap="none">
              <a:solidFill>
                <a:srgbClr val="003087"/>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Findings: </a:t>
            </a:r>
            <a:r>
              <a:rPr lang="en" b="1"/>
              <a:t>People and Community Assets Impacted</a:t>
            </a:r>
            <a:endParaRPr b="1"/>
          </a:p>
        </p:txBody>
      </p:sp>
      <p:sp>
        <p:nvSpPr>
          <p:cNvPr id="474" name="Google Shape;474;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Which </a:t>
            </a:r>
            <a:r>
              <a:rPr lang="en" i="1"/>
              <a:t>people and community assets</a:t>
            </a:r>
            <a:r>
              <a:rPr lang="en"/>
              <a:t> are most vulnerable?</a:t>
            </a:r>
            <a:endParaRPr/>
          </a:p>
          <a:p>
            <a:pPr marL="0" lvl="0" indent="0" algn="l" rtl="0">
              <a:lnSpc>
                <a:spcPct val="115000"/>
              </a:lnSpc>
              <a:spcBef>
                <a:spcPts val="1200"/>
              </a:spcBef>
              <a:spcAft>
                <a:spcPts val="1200"/>
              </a:spcAft>
              <a:buSzPts val="1800"/>
              <a:buNone/>
            </a:pPr>
            <a:r>
              <a:rPr lang="en"/>
              <a:t>Optional: visuals of key assets</a:t>
            </a:r>
            <a:endParaRPr/>
          </a:p>
        </p:txBody>
      </p:sp>
      <p:sp>
        <p:nvSpPr>
          <p:cNvPr id="475" name="Google Shape;475;p70"/>
          <p:cNvSpPr txBox="1"/>
          <p:nvPr/>
        </p:nvSpPr>
        <p:spPr>
          <a:xfrm>
            <a:off x="0" y="4743300"/>
            <a:ext cx="551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087"/>
                </a:solidFill>
                <a:latin typeface="Arial"/>
                <a:ea typeface="Arial"/>
                <a:cs typeface="Arial"/>
                <a:sym typeface="Arial"/>
              </a:rPr>
              <a:t>Understanding Our Vulnerabilities and Risks</a:t>
            </a:r>
            <a:endParaRPr sz="1400" b="1" i="0" u="none" strike="noStrike" cap="none">
              <a:solidFill>
                <a:srgbClr val="003087"/>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Findings: </a:t>
            </a:r>
            <a:r>
              <a:rPr lang="en" b="1"/>
              <a:t>Location of Impacts</a:t>
            </a:r>
            <a:endParaRPr b="1"/>
          </a:p>
        </p:txBody>
      </p:sp>
      <p:sp>
        <p:nvSpPr>
          <p:cNvPr id="481" name="Google Shape;481;p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Where are these impacts likely to be most significant?</a:t>
            </a:r>
            <a:endParaRPr/>
          </a:p>
          <a:p>
            <a:pPr marL="0" lvl="0" indent="0" algn="l" rtl="0">
              <a:lnSpc>
                <a:spcPct val="115000"/>
              </a:lnSpc>
              <a:spcBef>
                <a:spcPts val="1200"/>
              </a:spcBef>
              <a:spcAft>
                <a:spcPts val="1200"/>
              </a:spcAft>
              <a:buSzPts val="1800"/>
              <a:buNone/>
            </a:pPr>
            <a:r>
              <a:rPr lang="en"/>
              <a:t>Optional: maps highlighting impact zones</a:t>
            </a:r>
            <a:endParaRPr/>
          </a:p>
        </p:txBody>
      </p:sp>
      <p:sp>
        <p:nvSpPr>
          <p:cNvPr id="482" name="Google Shape;482;p71"/>
          <p:cNvSpPr txBox="1"/>
          <p:nvPr/>
        </p:nvSpPr>
        <p:spPr>
          <a:xfrm>
            <a:off x="0" y="4743300"/>
            <a:ext cx="551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087"/>
                </a:solidFill>
                <a:latin typeface="Arial"/>
                <a:ea typeface="Arial"/>
                <a:cs typeface="Arial"/>
                <a:sym typeface="Arial"/>
              </a:rPr>
              <a:t>Understanding Our Vulnerabilities and Risks</a:t>
            </a:r>
            <a:endParaRPr sz="1400" b="1" i="0" u="none" strike="noStrike" cap="none">
              <a:solidFill>
                <a:srgbClr val="003087"/>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Findings: </a:t>
            </a:r>
            <a:r>
              <a:rPr lang="en" b="1"/>
              <a:t>Severity of Risk</a:t>
            </a:r>
            <a:endParaRPr b="1"/>
          </a:p>
        </p:txBody>
      </p:sp>
      <p:sp>
        <p:nvSpPr>
          <p:cNvPr id="488" name="Google Shape;488;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What is the potential severity and likelihood of the identified risks?</a:t>
            </a:r>
            <a:endParaRPr/>
          </a:p>
          <a:p>
            <a:pPr marL="0" lvl="0" indent="0" algn="l" rtl="0">
              <a:lnSpc>
                <a:spcPct val="115000"/>
              </a:lnSpc>
              <a:spcBef>
                <a:spcPts val="1200"/>
              </a:spcBef>
              <a:spcAft>
                <a:spcPts val="1200"/>
              </a:spcAft>
              <a:buSzPts val="1800"/>
              <a:buNone/>
            </a:pPr>
            <a:r>
              <a:rPr lang="en"/>
              <a:t>Optional: risk matrix or summary table</a:t>
            </a:r>
            <a:endParaRPr/>
          </a:p>
        </p:txBody>
      </p:sp>
      <p:sp>
        <p:nvSpPr>
          <p:cNvPr id="489" name="Google Shape;489;p72"/>
          <p:cNvSpPr txBox="1"/>
          <p:nvPr/>
        </p:nvSpPr>
        <p:spPr>
          <a:xfrm>
            <a:off x="0" y="4743300"/>
            <a:ext cx="551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3087"/>
                </a:solidFill>
                <a:latin typeface="Arial"/>
                <a:ea typeface="Arial"/>
                <a:cs typeface="Arial"/>
                <a:sym typeface="Arial"/>
              </a:rPr>
              <a:t>Understanding Our Vulnerabilities and Risks</a:t>
            </a:r>
            <a:endParaRPr sz="1400" b="1" i="0" u="none" strike="noStrike" cap="none">
              <a:solidFill>
                <a:srgbClr val="003087"/>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Digging Deeper: Drivers of Vulnerability</a:t>
            </a:r>
            <a:endParaRPr b="1"/>
          </a:p>
        </p:txBody>
      </p:sp>
      <p:sp>
        <p:nvSpPr>
          <p:cNvPr id="495" name="Google Shape;495;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Prompt discussion about social factors contributing to vulnerability.</a:t>
            </a:r>
            <a:endParaRPr/>
          </a:p>
          <a:p>
            <a:pPr marL="0" lvl="0" indent="0" algn="l" rtl="0">
              <a:lnSpc>
                <a:spcPct val="115000"/>
              </a:lnSpc>
              <a:spcBef>
                <a:spcPts val="1200"/>
              </a:spcBef>
              <a:spcAft>
                <a:spcPts val="0"/>
              </a:spcAft>
              <a:buSzPts val="1800"/>
              <a:buNone/>
            </a:pPr>
            <a:r>
              <a:rPr lang="en"/>
              <a:t>Prompt discussion about economic factors contributing to vulnerability.</a:t>
            </a:r>
            <a:endParaRPr/>
          </a:p>
          <a:p>
            <a:pPr marL="0" lvl="0" indent="0" algn="l" rtl="0">
              <a:lnSpc>
                <a:spcPct val="115000"/>
              </a:lnSpc>
              <a:spcBef>
                <a:spcPts val="1200"/>
              </a:spcBef>
              <a:spcAft>
                <a:spcPts val="0"/>
              </a:spcAft>
              <a:buSzPts val="1800"/>
              <a:buNone/>
            </a:pPr>
            <a:r>
              <a:rPr lang="en"/>
              <a:t>Prompt discussion about environmental factors contributing to vulnerability.</a:t>
            </a:r>
            <a:endParaRPr/>
          </a:p>
          <a:p>
            <a:pPr marL="0" lvl="0" indent="0" algn="l" rtl="0">
              <a:lnSpc>
                <a:spcPct val="115000"/>
              </a:lnSpc>
              <a:spcBef>
                <a:spcPts val="1200"/>
              </a:spcBef>
              <a:spcAft>
                <a:spcPts val="1200"/>
              </a:spcAft>
              <a:buSzPts val="1800"/>
              <a:buNone/>
            </a:pPr>
            <a:r>
              <a:rPr lang="en" i="1"/>
              <a:t>Note: This is part of a facilitated discussion on analyzing vulnerability drivers. These could be individual slides or combined depending on the flow of discussion.</a:t>
            </a:r>
            <a:endParaRPr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Project Plan and Timeline</a:t>
            </a:r>
            <a:endParaRPr/>
          </a:p>
        </p:txBody>
      </p:sp>
      <p:sp>
        <p:nvSpPr>
          <p:cNvPr id="65" name="Google Shape;65;p11"/>
          <p:cNvSpPr txBox="1">
            <a:spLocks noGrp="1"/>
          </p:cNvSpPr>
          <p:nvPr>
            <p:ph type="body" idx="1"/>
          </p:nvPr>
        </p:nvSpPr>
        <p:spPr>
          <a:xfrm>
            <a:off x="311700" y="1152475"/>
            <a:ext cx="3421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Overview of the project plan</a:t>
            </a:r>
            <a:endParaRPr/>
          </a:p>
          <a:p>
            <a:pPr marL="0" lvl="0" indent="0" algn="l" rtl="0">
              <a:lnSpc>
                <a:spcPct val="115000"/>
              </a:lnSpc>
              <a:spcBef>
                <a:spcPts val="1200"/>
              </a:spcBef>
              <a:spcAft>
                <a:spcPts val="1200"/>
              </a:spcAft>
              <a:buSzPts val="1800"/>
              <a:buNone/>
            </a:pPr>
            <a:r>
              <a:rPr lang="en"/>
              <a:t>Visual representation of the timeline (e.g., Gantt chart can be embedded or linked)</a:t>
            </a:r>
            <a:endParaRPr/>
          </a:p>
        </p:txBody>
      </p:sp>
      <p:pic>
        <p:nvPicPr>
          <p:cNvPr id="66" name="Google Shape;66;p11"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
        <p:nvSpPr>
          <p:cNvPr id="67" name="Google Shape;67;p11"/>
          <p:cNvSpPr txBox="1"/>
          <p:nvPr/>
        </p:nvSpPr>
        <p:spPr>
          <a:xfrm>
            <a:off x="4254025"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a visual representation of the timeline.</a:t>
            </a:r>
            <a:endParaRPr sz="1400" b="0" i="0" u="none" strike="noStrike" cap="none">
              <a:solidFill>
                <a:schemeClr val="dk2"/>
              </a:solidFill>
              <a:latin typeface="Arial"/>
              <a:ea typeface="Arial"/>
              <a:cs typeface="Arial"/>
              <a:sym typeface="Arial"/>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Connecting to Our Vision</a:t>
            </a:r>
            <a:endParaRPr b="1"/>
          </a:p>
        </p:txBody>
      </p:sp>
      <p:sp>
        <p:nvSpPr>
          <p:cNvPr id="501" name="Google Shape;501;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How do the identified climate impacts potentially hinder the achievement of our community’s vision, values, and goals (established in the Get Started phase)?</a:t>
            </a:r>
            <a:endParaRPr/>
          </a:p>
          <a:p>
            <a:pPr marL="0" lvl="0" indent="0" algn="l" rtl="0">
              <a:lnSpc>
                <a:spcPct val="115000"/>
              </a:lnSpc>
              <a:spcBef>
                <a:spcPts val="1200"/>
              </a:spcBef>
              <a:spcAft>
                <a:spcPts val="1200"/>
              </a:spcAft>
              <a:buSzPts val="1800"/>
              <a:buNone/>
            </a:pPr>
            <a:r>
              <a:rPr lang="en"/>
              <a:t>Optional: a reminder of the community’s vision and values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Focusing Our Efforts: Prioritizing Impacts</a:t>
            </a:r>
            <a:endParaRPr b="1"/>
          </a:p>
        </p:txBody>
      </p:sp>
      <p:sp>
        <p:nvSpPr>
          <p:cNvPr id="507" name="Google Shape;507;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Facilitate a preliminary prioritization of the most pressing climate-related impacts for the adaptation plan.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Moving Forward</a:t>
            </a:r>
            <a:endParaRPr/>
          </a:p>
        </p:txBody>
      </p:sp>
      <p:sp>
        <p:nvSpPr>
          <p:cNvPr id="513" name="Google Shape;513;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Review key decisions and action items.</a:t>
            </a:r>
            <a:endParaRPr/>
          </a:p>
          <a:p>
            <a:pPr marL="0" lvl="0" indent="0" algn="l" rtl="0">
              <a:lnSpc>
                <a:spcPct val="115000"/>
              </a:lnSpc>
              <a:spcBef>
                <a:spcPts val="1200"/>
              </a:spcBef>
              <a:spcAft>
                <a:spcPts val="0"/>
              </a:spcAft>
              <a:buSzPts val="1800"/>
              <a:buNone/>
            </a:pPr>
            <a:r>
              <a:rPr lang="en"/>
              <a:t>Assign responsibilities and deadlines.</a:t>
            </a:r>
            <a:endParaRPr/>
          </a:p>
          <a:p>
            <a:pPr marL="0" lvl="0" indent="0" algn="l" rtl="0">
              <a:lnSpc>
                <a:spcPct val="115000"/>
              </a:lnSpc>
              <a:spcBef>
                <a:spcPts val="1200"/>
              </a:spcBef>
              <a:spcAft>
                <a:spcPts val="1200"/>
              </a:spcAft>
              <a:buSzPts val="1800"/>
              <a:buNone/>
            </a:pPr>
            <a:r>
              <a:rPr lang="en"/>
              <a:t>Confirm the date and time of the next meeting (if applicable).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77"/>
          <p:cNvSpPr txBox="1">
            <a:spLocks noGrp="1"/>
          </p:cNvSpPr>
          <p:nvPr>
            <p:ph type="title"/>
          </p:nvPr>
        </p:nvSpPr>
        <p:spPr>
          <a:xfrm>
            <a:off x="311700" y="445025"/>
            <a:ext cx="803982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Reviewing Vulnerability and Risk Findings: Thank You</a:t>
            </a:r>
            <a:endParaRPr/>
          </a:p>
        </p:txBody>
      </p:sp>
      <p:sp>
        <p:nvSpPr>
          <p:cNvPr id="519" name="Google Shape;519;p77"/>
          <p:cNvSpPr txBox="1">
            <a:spLocks noGrp="1"/>
          </p:cNvSpPr>
          <p:nvPr>
            <p:ph type="body" idx="1"/>
          </p:nvPr>
        </p:nvSpPr>
        <p:spPr>
          <a:xfrm>
            <a:off x="311700" y="1152475"/>
            <a:ext cx="35832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Briefly evaluate the meeting.</a:t>
            </a:r>
            <a:endParaRPr/>
          </a:p>
          <a:p>
            <a:pPr marL="0" lvl="0" indent="0" algn="l" rtl="0">
              <a:lnSpc>
                <a:spcPct val="115000"/>
              </a:lnSpc>
              <a:spcBef>
                <a:spcPts val="1200"/>
              </a:spcBef>
              <a:spcAft>
                <a:spcPts val="1200"/>
              </a:spcAft>
              <a:buSzPts val="1800"/>
              <a:buNone/>
            </a:pPr>
            <a:r>
              <a:rPr lang="en"/>
              <a:t>Thank attendees for their participation.</a:t>
            </a:r>
            <a:endParaRPr/>
          </a:p>
        </p:txBody>
      </p:sp>
      <p:sp>
        <p:nvSpPr>
          <p:cNvPr id="520" name="Google Shape;520;p77"/>
          <p:cNvSpPr txBox="1"/>
          <p:nvPr/>
        </p:nvSpPr>
        <p:spPr>
          <a:xfrm>
            <a:off x="4986750" y="2402863"/>
            <a:ext cx="3578100" cy="1554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Optional: Contact information</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[Name]</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 sz="1600" b="0" i="0" u="none" strike="noStrike" cap="none">
                <a:solidFill>
                  <a:schemeClr val="dk2"/>
                </a:solidFill>
                <a:latin typeface="Arial"/>
                <a:ea typeface="Arial"/>
                <a:cs typeface="Arial"/>
                <a:sym typeface="Arial"/>
              </a:rPr>
              <a:t>[Email]</a:t>
            </a:r>
            <a:endParaRPr sz="1600" b="0" i="0" u="none" strike="noStrike" cap="none">
              <a:solidFill>
                <a:schemeClr val="dk2"/>
              </a:solidFill>
              <a:latin typeface="Arial"/>
              <a:ea typeface="Arial"/>
              <a:cs typeface="Arial"/>
              <a:sym typeface="Arial"/>
            </a:endParaRPr>
          </a:p>
          <a:p>
            <a:pPr marL="0" marR="0" lvl="0" indent="0" algn="ctr" rtl="0">
              <a:lnSpc>
                <a:spcPct val="100000"/>
              </a:lnSpc>
              <a:spcBef>
                <a:spcPts val="1000"/>
              </a:spcBef>
              <a:spcAft>
                <a:spcPts val="1000"/>
              </a:spcAft>
              <a:buClr>
                <a:srgbClr val="000000"/>
              </a:buClr>
              <a:buSzPts val="1600"/>
              <a:buFont typeface="Arial"/>
              <a:buNone/>
            </a:pPr>
            <a:r>
              <a:rPr lang="en" sz="1600" b="0" i="0" u="none" strike="noStrike" cap="none">
                <a:solidFill>
                  <a:schemeClr val="dk2"/>
                </a:solidFill>
                <a:latin typeface="Arial"/>
                <a:ea typeface="Arial"/>
                <a:cs typeface="Arial"/>
                <a:sym typeface="Arial"/>
              </a:rPr>
              <a:t>[Phone]</a:t>
            </a:r>
            <a:endParaRPr sz="1600" b="0" i="0" u="none" strike="noStrike" cap="none">
              <a:solidFill>
                <a:schemeClr val="dk2"/>
              </a:solidFill>
              <a:latin typeface="Arial"/>
              <a:ea typeface="Arial"/>
              <a:cs typeface="Arial"/>
              <a:sym typeface="Arial"/>
            </a:endParaRPr>
          </a:p>
        </p:txBody>
      </p:sp>
      <p:pic>
        <p:nvPicPr>
          <p:cNvPr id="521" name="Google Shape;521;p77" descr="Call, contact us icon, communication / orange color (Provided by Getty Images)"/>
          <p:cNvPicPr preferRelativeResize="0"/>
          <p:nvPr/>
        </p:nvPicPr>
        <p:blipFill rotWithShape="1">
          <a:blip r:embed="rId3">
            <a:alphaModFix/>
          </a:blip>
          <a:srcRect/>
          <a:stretch/>
        </p:blipFill>
        <p:spPr>
          <a:xfrm>
            <a:off x="6131425" y="1186037"/>
            <a:ext cx="1139676" cy="113967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78" descr="Greyed out image of the steps to resilience framework icon with gears and north america map" title="Resilience Toolkit Logo.png"/>
          <p:cNvPicPr preferRelativeResize="0"/>
          <p:nvPr/>
        </p:nvPicPr>
        <p:blipFill rotWithShape="1">
          <a:blip r:embed="rId3">
            <a:alphaModFix amt="30000"/>
          </a:blip>
          <a:srcRect/>
          <a:stretch/>
        </p:blipFill>
        <p:spPr>
          <a:xfrm>
            <a:off x="2528825" y="528575"/>
            <a:ext cx="4086349" cy="4086349"/>
          </a:xfrm>
          <a:prstGeom prst="rect">
            <a:avLst/>
          </a:prstGeom>
          <a:noFill/>
          <a:ln>
            <a:noFill/>
          </a:ln>
        </p:spPr>
      </p:pic>
      <p:sp>
        <p:nvSpPr>
          <p:cNvPr id="527" name="Google Shape;527;p78"/>
          <p:cNvSpPr txBox="1">
            <a:spLocks noGrp="1"/>
          </p:cNvSpPr>
          <p:nvPr>
            <p:ph type="title" idx="4294967295"/>
          </p:nvPr>
        </p:nvSpPr>
        <p:spPr>
          <a:xfrm>
            <a:off x="254400" y="1555800"/>
            <a:ext cx="8635200" cy="203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 sz="4000" b="1" i="0" u="none" strike="noStrike" cap="none">
                <a:solidFill>
                  <a:schemeClr val="dk2"/>
                </a:solidFill>
                <a:latin typeface="Arial"/>
                <a:ea typeface="Arial"/>
                <a:cs typeface="Arial"/>
                <a:sym typeface="Arial"/>
              </a:rPr>
              <a:t>End of </a:t>
            </a:r>
            <a:r>
              <a:rPr lang="en" sz="4000" b="1" i="0" u="none" strike="noStrike" cap="none">
                <a:solidFill>
                  <a:srgbClr val="0085CA"/>
                </a:solidFill>
                <a:latin typeface="Arial"/>
                <a:ea typeface="Arial"/>
                <a:cs typeface="Arial"/>
                <a:sym typeface="Arial"/>
              </a:rPr>
              <a:t>Reviewing Vulnerability and Risk Findings: Laying the Foundation for Adaptation </a:t>
            </a:r>
            <a:r>
              <a:rPr lang="en" sz="4000" b="1" i="0" u="none" strike="noStrike" cap="none">
                <a:solidFill>
                  <a:schemeClr val="dk2"/>
                </a:solidFill>
                <a:latin typeface="Arial"/>
                <a:ea typeface="Arial"/>
                <a:cs typeface="Arial"/>
                <a:sym typeface="Arial"/>
              </a:rPr>
              <a:t>Slides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Project Goals</a:t>
            </a:r>
            <a:endParaRPr/>
          </a:p>
        </p:txBody>
      </p:sp>
      <p:sp>
        <p:nvSpPr>
          <p:cNvPr id="73" name="Google Shape;73;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Specific project goals</a:t>
            </a:r>
            <a:endParaRPr/>
          </a:p>
          <a:p>
            <a:pPr marL="0" lvl="0" indent="0" algn="l" rtl="0">
              <a:lnSpc>
                <a:spcPct val="115000"/>
              </a:lnSpc>
              <a:spcBef>
                <a:spcPts val="1200"/>
              </a:spcBef>
              <a:spcAft>
                <a:spcPts val="1200"/>
              </a:spcAft>
              <a:buSzPts val="1800"/>
              <a:buNone/>
            </a:pPr>
            <a:r>
              <a:rPr lang="en"/>
              <a:t>Key milestones</a:t>
            </a:r>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Meet the Project Team</a:t>
            </a:r>
            <a:endParaRPr/>
          </a:p>
        </p:txBody>
      </p:sp>
      <p:sp>
        <p:nvSpPr>
          <p:cNvPr id="79" name="Google Shape;79;p13"/>
          <p:cNvSpPr txBox="1">
            <a:spLocks noGrp="1"/>
          </p:cNvSpPr>
          <p:nvPr>
            <p:ph type="body" idx="1"/>
          </p:nvPr>
        </p:nvSpPr>
        <p:spPr>
          <a:xfrm>
            <a:off x="311700" y="1152475"/>
            <a:ext cx="33222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Names and roles of project team members</a:t>
            </a:r>
            <a:endParaRPr/>
          </a:p>
        </p:txBody>
      </p:sp>
      <p:sp>
        <p:nvSpPr>
          <p:cNvPr id="80" name="Google Shape;80;p13"/>
          <p:cNvSpPr txBox="1"/>
          <p:nvPr/>
        </p:nvSpPr>
        <p:spPr>
          <a:xfrm>
            <a:off x="4253963" y="3779900"/>
            <a:ext cx="466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Arial"/>
                <a:ea typeface="Arial"/>
                <a:cs typeface="Arial"/>
                <a:sym typeface="Arial"/>
              </a:rPr>
              <a:t>Optional: Insert photos of team members.</a:t>
            </a:r>
            <a:endParaRPr sz="1400" b="0" i="0" u="none" strike="noStrike" cap="none">
              <a:solidFill>
                <a:schemeClr val="dk2"/>
              </a:solidFill>
              <a:latin typeface="Arial"/>
              <a:ea typeface="Arial"/>
              <a:cs typeface="Arial"/>
              <a:sym typeface="Arial"/>
            </a:endParaRPr>
          </a:p>
        </p:txBody>
      </p:sp>
      <p:pic>
        <p:nvPicPr>
          <p:cNvPr id="81" name="Google Shape;81;p13" descr="Placeholder image" title="Image Placeholder.png"/>
          <p:cNvPicPr preferRelativeResize="0"/>
          <p:nvPr/>
        </p:nvPicPr>
        <p:blipFill rotWithShape="1">
          <a:blip r:embed="rId4">
            <a:alphaModFix/>
          </a:blip>
          <a:srcRect/>
          <a:stretch/>
        </p:blipFill>
        <p:spPr>
          <a:xfrm>
            <a:off x="4254025" y="1152487"/>
            <a:ext cx="4669077" cy="2627425"/>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2217</Words>
  <Application>Microsoft Office PowerPoint</Application>
  <PresentationFormat>On-screen Show (16:9)</PresentationFormat>
  <Paragraphs>287</Paragraphs>
  <Slides>74</Slides>
  <Notes>74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74</vt:i4>
      </vt:variant>
    </vt:vector>
  </HeadingPairs>
  <TitlesOfParts>
    <vt:vector size="76" baseType="lpstr">
      <vt:lpstr>Arial</vt:lpstr>
      <vt:lpstr>Simple Light</vt:lpstr>
      <vt:lpstr>Steps to Resilience Slide Deck Templates</vt:lpstr>
      <vt:lpstr>PROJECT KICKOFF [Project Name]</vt:lpstr>
      <vt:lpstr>Welcome!</vt:lpstr>
      <vt:lpstr>Let’s Get to Know Each Other</vt:lpstr>
      <vt:lpstr>The Get Started Phase</vt:lpstr>
      <vt:lpstr>[Project Name]: Why This Matters</vt:lpstr>
      <vt:lpstr>Project Plan and Timeline</vt:lpstr>
      <vt:lpstr>Project Goals</vt:lpstr>
      <vt:lpstr>Meet the Project Team</vt:lpstr>
      <vt:lpstr>Our Champions</vt:lpstr>
      <vt:lpstr>Get Involved!</vt:lpstr>
      <vt:lpstr>Questions and Answers</vt:lpstr>
      <vt:lpstr>What’s Next?</vt:lpstr>
      <vt:lpstr>Thank You</vt:lpstr>
      <vt:lpstr>End of Project Kickoff Slides</vt:lpstr>
      <vt:lpstr>TRANSITION SLIDE 01</vt:lpstr>
      <vt:lpstr>REVIEWING EXPOSURE [Project Name]</vt:lpstr>
      <vt:lpstr>Reviewing Exposure: Welcome!</vt:lpstr>
      <vt:lpstr>Let’s Briefly Introduce Ourselves</vt:lpstr>
      <vt:lpstr>The Understand Exposure Phase</vt:lpstr>
      <vt:lpstr>Climate-Related Hazards and Stressors</vt:lpstr>
      <vt:lpstr>Our People and Community Assets</vt:lpstr>
      <vt:lpstr>Exposure Data Collection: Process</vt:lpstr>
      <vt:lpstr>Key Findings: Exposure</vt:lpstr>
      <vt:lpstr>Key Considerations: Partner Perspectives</vt:lpstr>
      <vt:lpstr>Key Considerations: Valued Assets</vt:lpstr>
      <vt:lpstr>Key Considerations: Future Conditions</vt:lpstr>
      <vt:lpstr>Community Exposure and Perceived Risk</vt:lpstr>
      <vt:lpstr>Moving Forward: Next Steps</vt:lpstr>
      <vt:lpstr>Reviewing Exposure: Thank You</vt:lpstr>
      <vt:lpstr>End of Review Exposure Slides</vt:lpstr>
      <vt:lpstr>TRANSITION SLIDE 02</vt:lpstr>
      <vt:lpstr>REVIEWING PRELIMINARY ASSESSMENT [Project Name]</vt:lpstr>
      <vt:lpstr>Reviewing Preliminary Assessment: Welcome!</vt:lpstr>
      <vt:lpstr>Quick Introductions</vt:lpstr>
      <vt:lpstr>Vulnerability and Risk Assessment Process Recap</vt:lpstr>
      <vt:lpstr>Assessment Rulesets</vt:lpstr>
      <vt:lpstr>Preliminary Assessment Results: Overview</vt:lpstr>
      <vt:lpstr>Vulnerability Assessment: [Specific Hazard/Asset Type]</vt:lpstr>
      <vt:lpstr>Risk Assessment: [Specific Hazard/Asset Type]</vt:lpstr>
      <vt:lpstr>Project Area Boundaries</vt:lpstr>
      <vt:lpstr>Your Feedback on the Preliminary Assessment</vt:lpstr>
      <vt:lpstr>What’s Next? Incorporating Feedback</vt:lpstr>
      <vt:lpstr>Reviewing Preliminary Assessment: Thank You</vt:lpstr>
      <vt:lpstr>End of Reviewing Preliminary Assessment Slides</vt:lpstr>
      <vt:lpstr>TRANSITION SLIDE 03</vt:lpstr>
      <vt:lpstr>REVIEWING ASSESSMENT FINDINGS AND DEVELOPING IMPACT STATEMENTS [Project Name]</vt:lpstr>
      <vt:lpstr>Reviewing Assessment Findings: Welcome!</vt:lpstr>
      <vt:lpstr>Reviewing Assessment Findings: Quick Introductions</vt:lpstr>
      <vt:lpstr>Final Assessment Results: Overview</vt:lpstr>
      <vt:lpstr>Vulnerability Findings</vt:lpstr>
      <vt:lpstr>Risk Findings</vt:lpstr>
      <vt:lpstr>Understanding Impact Statements</vt:lpstr>
      <vt:lpstr>Workshop: Developing Impact Statements</vt:lpstr>
      <vt:lpstr>Group Presentations: Impact Statements</vt:lpstr>
      <vt:lpstr>Prioritizing Impacts</vt:lpstr>
      <vt:lpstr>Moving Forward: Action Planning</vt:lpstr>
      <vt:lpstr>Reviewing Assessment Findings: Thank You</vt:lpstr>
      <vt:lpstr>End of Reviewing Assessment Findings and Developing Impact Statements Slides</vt:lpstr>
      <vt:lpstr>TRANSITION SLIDE 04</vt:lpstr>
      <vt:lpstr>Reviewing Vulnerability and Risk Findings: Laying the Foundation for Adaptation</vt:lpstr>
      <vt:lpstr>Welcome! Understanding Our Vulnerabilities and Risks</vt:lpstr>
      <vt:lpstr>Today’s Agenda</vt:lpstr>
      <vt:lpstr>Looking Back: Our Assessment Process</vt:lpstr>
      <vt:lpstr>Key Findings: Climate-Related Hazards</vt:lpstr>
      <vt:lpstr>Key Findings: People and Community Assets Impacted</vt:lpstr>
      <vt:lpstr>Key Findings: Location of Impacts</vt:lpstr>
      <vt:lpstr>Key Findings: Severity of Risk</vt:lpstr>
      <vt:lpstr>Digging Deeper: Drivers of Vulnerability</vt:lpstr>
      <vt:lpstr>Connecting to Our Vision</vt:lpstr>
      <vt:lpstr>Focusing Our Efforts: Prioritizing Impacts</vt:lpstr>
      <vt:lpstr>Moving Forward</vt:lpstr>
      <vt:lpstr>Reviewing Vulnerability and Risk Findings: Thank You</vt:lpstr>
      <vt:lpstr>End of Reviewing Vulnerability and Risk Findings: Laying the Foundation for Adaptation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Steps to Resilience Slide Deck Templates</dc:title>
  <dc:creator>Brooke Chakides</dc:creator>
  <cp:lastModifiedBy>Brooke Chakides</cp:lastModifiedBy>
  <cp:revision>1</cp:revision>
  <dcterms:modified xsi:type="dcterms:W3CDTF">2025-12-16T15:58:02Z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6A40D24B-BCEC-4F85-921F-44A27178FF6F</vt:lpwstr>
  </property>
  <property fmtid="{D5CDD505-2E9C-101B-9397-08002B2CF9AE}" pid="3" name="ArticulatePath">
    <vt:lpwstr>steps-to-resilience-slide-deck-template</vt:lpwstr>
  </property>
</Properties>
</file>